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8"/>
    <p:sldMasterId id="2147483842" r:id="rId9"/>
  </p:sldMasterIdLst>
  <p:notesMasterIdLst>
    <p:notesMasterId r:id="rId61"/>
  </p:notesMasterIdLst>
  <p:handoutMasterIdLst>
    <p:handoutMasterId r:id="rId62"/>
  </p:handoutMasterIdLst>
  <p:sldIdLst>
    <p:sldId id="256" r:id="rId10"/>
    <p:sldId id="285" r:id="rId11"/>
    <p:sldId id="499" r:id="rId12"/>
    <p:sldId id="321" r:id="rId13"/>
    <p:sldId id="290" r:id="rId14"/>
    <p:sldId id="501" r:id="rId15"/>
    <p:sldId id="488" r:id="rId16"/>
    <p:sldId id="447" r:id="rId17"/>
    <p:sldId id="466" r:id="rId18"/>
    <p:sldId id="469" r:id="rId19"/>
    <p:sldId id="443" r:id="rId20"/>
    <p:sldId id="449" r:id="rId21"/>
    <p:sldId id="281" r:id="rId22"/>
    <p:sldId id="331" r:id="rId23"/>
    <p:sldId id="503" r:id="rId24"/>
    <p:sldId id="482" r:id="rId25"/>
    <p:sldId id="483" r:id="rId26"/>
    <p:sldId id="493" r:id="rId27"/>
    <p:sldId id="502" r:id="rId28"/>
    <p:sldId id="459" r:id="rId29"/>
    <p:sldId id="405" r:id="rId30"/>
    <p:sldId id="431" r:id="rId31"/>
    <p:sldId id="421" r:id="rId32"/>
    <p:sldId id="432" r:id="rId33"/>
    <p:sldId id="476" r:id="rId34"/>
    <p:sldId id="473" r:id="rId35"/>
    <p:sldId id="474" r:id="rId36"/>
    <p:sldId id="410" r:id="rId37"/>
    <p:sldId id="497" r:id="rId38"/>
    <p:sldId id="319" r:id="rId39"/>
    <p:sldId id="288" r:id="rId40"/>
    <p:sldId id="477" r:id="rId41"/>
    <p:sldId id="495" r:id="rId42"/>
    <p:sldId id="478" r:id="rId43"/>
    <p:sldId id="479" r:id="rId44"/>
    <p:sldId id="485" r:id="rId45"/>
    <p:sldId id="481" r:id="rId46"/>
    <p:sldId id="496" r:id="rId47"/>
    <p:sldId id="460" r:id="rId48"/>
    <p:sldId id="484" r:id="rId49"/>
    <p:sldId id="464" r:id="rId50"/>
    <p:sldId id="475" r:id="rId51"/>
    <p:sldId id="394" r:id="rId52"/>
    <p:sldId id="498" r:id="rId53"/>
    <p:sldId id="438" r:id="rId54"/>
    <p:sldId id="286" r:id="rId55"/>
    <p:sldId id="456" r:id="rId56"/>
    <p:sldId id="457" r:id="rId57"/>
    <p:sldId id="455" r:id="rId58"/>
    <p:sldId id="398" r:id="rId59"/>
    <p:sldId id="381" r:id="rId60"/>
  </p:sldIdLst>
  <p:sldSz cx="12192000" cy="6858000"/>
  <p:notesSz cx="9236075" cy="6950075"/>
  <p:custDataLst>
    <p:custData r:id="rId7"/>
    <p:custData r:id="rId1"/>
    <p:custData r:id="rId6"/>
    <p:custData r:id="rId2"/>
    <p:custData r:id="rId4"/>
    <p:custData r:id="rId5"/>
    <p:custData r:id="rId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33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8E"/>
    <a:srgbClr val="31340E"/>
    <a:srgbClr val="FFFF66"/>
    <a:srgbClr val="FFCC66"/>
    <a:srgbClr val="FFFFFF"/>
    <a:srgbClr val="003D58"/>
    <a:srgbClr val="002E42"/>
    <a:srgbClr val="0F232C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22" y="53"/>
      </p:cViewPr>
      <p:guideLst>
        <p:guide pos="3840"/>
        <p:guide orient="horz"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2824"/>
    </p:cViewPr>
  </p:sorterViewPr>
  <p:notesViewPr>
    <p:cSldViewPr snapToGrid="0">
      <p:cViewPr varScale="1">
        <p:scale>
          <a:sx n="87" d="100"/>
          <a:sy n="87" d="100"/>
        </p:scale>
        <p:origin x="374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700" cy="348194"/>
          </a:xfrm>
          <a:prstGeom prst="rect">
            <a:avLst/>
          </a:prstGeom>
        </p:spPr>
        <p:txBody>
          <a:bodyPr vert="horz" lIns="87490" tIns="43745" rIns="87490" bIns="4374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372" y="0"/>
            <a:ext cx="4002700" cy="348194"/>
          </a:xfrm>
          <a:prstGeom prst="rect">
            <a:avLst/>
          </a:prstGeom>
        </p:spPr>
        <p:txBody>
          <a:bodyPr vert="horz" lIns="87490" tIns="43745" rIns="87490" bIns="43745" rtlCol="0"/>
          <a:lstStyle>
            <a:lvl1pPr algn="r">
              <a:defRPr sz="1100"/>
            </a:lvl1pPr>
          </a:lstStyle>
          <a:p>
            <a:fld id="{3F038D0A-1A91-463E-B1F9-C5EBD8B40692}" type="datetimeFigureOut">
              <a:rPr lang="en-US" smtClean="0"/>
              <a:t>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01882"/>
            <a:ext cx="4002700" cy="348193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372" y="6601882"/>
            <a:ext cx="4002700" cy="348193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r">
              <a:defRPr sz="1100"/>
            </a:lvl1pPr>
          </a:lstStyle>
          <a:p>
            <a:fld id="{8C2709AC-BB30-46ED-9670-4752DF2EF6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2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700" cy="348194"/>
          </a:xfrm>
          <a:prstGeom prst="rect">
            <a:avLst/>
          </a:prstGeom>
        </p:spPr>
        <p:txBody>
          <a:bodyPr vert="horz" lIns="87490" tIns="43745" rIns="87490" bIns="43745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372" y="0"/>
            <a:ext cx="4002700" cy="348194"/>
          </a:xfrm>
          <a:prstGeom prst="rect">
            <a:avLst/>
          </a:prstGeom>
        </p:spPr>
        <p:txBody>
          <a:bodyPr vert="horz" lIns="87490" tIns="43745" rIns="87490" bIns="43745" rtlCol="0"/>
          <a:lstStyle>
            <a:lvl1pPr algn="r">
              <a:defRPr sz="1100"/>
            </a:lvl1pPr>
          </a:lstStyle>
          <a:p>
            <a:fld id="{64DA776D-475F-43B4-9398-CE06E581D204}" type="datetimeFigureOut">
              <a:rPr lang="en-US" smtClean="0"/>
              <a:t>1/29/2022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2063" y="868363"/>
            <a:ext cx="4171950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90" tIns="43745" rIns="87490" bIns="4374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010" y="3345184"/>
            <a:ext cx="7388059" cy="2736132"/>
          </a:xfrm>
          <a:prstGeom prst="rect">
            <a:avLst/>
          </a:prstGeom>
        </p:spPr>
        <p:txBody>
          <a:bodyPr vert="horz" lIns="87490" tIns="43745" rIns="87490" bIns="4374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1882"/>
            <a:ext cx="4002700" cy="348193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372" y="6601882"/>
            <a:ext cx="4002700" cy="348193"/>
          </a:xfrm>
          <a:prstGeom prst="rect">
            <a:avLst/>
          </a:prstGeom>
        </p:spPr>
        <p:txBody>
          <a:bodyPr vert="horz" lIns="87490" tIns="43745" rIns="87490" bIns="43745" rtlCol="0" anchor="b"/>
          <a:lstStyle>
            <a:lvl1pPr algn="r">
              <a:defRPr sz="1100"/>
            </a:lvl1pPr>
          </a:lstStyle>
          <a:p>
            <a:fld id="{4C666F87-EC8E-4AFB-936E-833BFBD6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8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87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9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30513" y="438150"/>
            <a:ext cx="4073525" cy="2290763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558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4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87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A12A-00F9-4088-BC6E-89B2A73CB01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16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4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83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27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05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9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72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15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09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1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70342" y="6548778"/>
            <a:ext cx="911362" cy="179513"/>
          </a:xfrm>
        </p:spPr>
        <p:txBody>
          <a:bodyPr/>
          <a:lstStyle/>
          <a:p>
            <a:pPr>
              <a:defRPr/>
            </a:pPr>
            <a:fld id="{205DA8A8-5777-4FA2-8084-FB24BA0FA91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8899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65400" y="422275"/>
            <a:ext cx="3916363" cy="2203450"/>
          </a:xfrm>
          <a:ln/>
        </p:spPr>
      </p:sp>
      <p:sp>
        <p:nvSpPr>
          <p:cNvPr id="208900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92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51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45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760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87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9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1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54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3275" y="488950"/>
            <a:ext cx="4349750" cy="244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73407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89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26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6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32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366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97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29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261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1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58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18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26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193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568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44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262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541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355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9134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2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787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25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31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6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/>
          <p:cNvSpPr txBox="1">
            <a:spLocks noGrp="1" noChangeArrowheads="1"/>
          </p:cNvSpPr>
          <p:nvPr/>
        </p:nvSpPr>
        <p:spPr bwMode="auto">
          <a:xfrm>
            <a:off x="3295450" y="9047042"/>
            <a:ext cx="737862" cy="24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801" tIns="46413" rIns="45801" bIns="46413" anchor="b">
            <a:spAutoFit/>
          </a:bodyPr>
          <a:lstStyle/>
          <a:p>
            <a:pPr marL="0" marR="0" lvl="0" indent="0" algn="ctr" defTabSz="9286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D51B6F-E5CE-42ED-829B-9910A1E4B82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286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582613"/>
            <a:ext cx="5413375" cy="3044825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51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25738" y="438150"/>
            <a:ext cx="4071937" cy="2290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z="2400" baseline="0" dirty="0" smtClean="0"/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6889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66F87-EC8E-4AFB-936E-833BFBD6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" y="-8709"/>
            <a:ext cx="12169491" cy="6871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360815"/>
            <a:ext cx="5483604" cy="922713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3419159"/>
            <a:ext cx="5483604" cy="5543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4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1579785" y="1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9331" y="1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5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61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D1549-189B-430A-BC2E-B6FA9183E2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7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49112-2361-4913-9798-B6AEBB59A8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99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201" y="358232"/>
            <a:ext cx="1711036" cy="349135"/>
          </a:xfrm>
          <a:prstGeom prst="rect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4241800" cy="748147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37" y="1703610"/>
            <a:ext cx="3617384" cy="439737"/>
          </a:xfrm>
        </p:spPr>
        <p:txBody>
          <a:bodyPr>
            <a:noAutofit/>
          </a:bodyPr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824" y="6385397"/>
            <a:ext cx="1094848" cy="1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9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6"/>
            <a:ext cx="112776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883664"/>
            <a:ext cx="112776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511808" y="6293757"/>
            <a:ext cx="1024128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48361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85" y="2165230"/>
            <a:ext cx="9389187" cy="3496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687770" y="2452255"/>
            <a:ext cx="4608281" cy="4427564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1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362071" y="1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428092" y="1591439"/>
            <a:ext cx="754995" cy="725386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4241800" cy="748147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37" y="1703610"/>
            <a:ext cx="3617384" cy="43973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539" y="6385214"/>
            <a:ext cx="1095419" cy="1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4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3"/>
          <p:cNvSpPr>
            <a:spLocks noChangeArrowheads="1"/>
          </p:cNvSpPr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1188" descr="Title Page bar_112409_1p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288"/>
            <a:ext cx="121920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80"/>
          <p:cNvSpPr>
            <a:spLocks noChangeArrowheads="1"/>
          </p:cNvSpPr>
          <p:nvPr userDrawn="1"/>
        </p:nvSpPr>
        <p:spPr bwMode="auto">
          <a:xfrm>
            <a:off x="0" y="6556380"/>
            <a:ext cx="12192000" cy="301625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118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237" y="838200"/>
            <a:ext cx="404283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8" name="Rectangle 108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2979743"/>
            <a:ext cx="10363200" cy="649287"/>
          </a:xfrm>
          <a:ln algn="ctr"/>
        </p:spPr>
        <p:txBody>
          <a:bodyPr>
            <a:spAutoFit/>
          </a:bodyPr>
          <a:lstStyle>
            <a:lvl1pPr algn="ctr">
              <a:lnSpc>
                <a:spcPct val="85000"/>
              </a:lnSpc>
              <a:spcBef>
                <a:spcPct val="40000"/>
              </a:spcBef>
              <a:defRPr sz="4300" smtClean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79" name="Rectangle 1083"/>
          <p:cNvSpPr>
            <a:spLocks noGrp="1" noChangeArrowheads="1"/>
          </p:cNvSpPr>
          <p:nvPr>
            <p:ph type="subTitle" idx="1"/>
          </p:nvPr>
        </p:nvSpPr>
        <p:spPr>
          <a:xfrm>
            <a:off x="891121" y="4867280"/>
            <a:ext cx="10409767" cy="430213"/>
          </a:xfrm>
        </p:spPr>
        <p:txBody>
          <a:bodyPr>
            <a:spAutoFit/>
          </a:bodyPr>
          <a:lstStyle>
            <a:lvl1pPr marL="0" indent="0" algn="ctr">
              <a:lnSpc>
                <a:spcPct val="85000"/>
              </a:lnSpc>
              <a:spcBef>
                <a:spcPct val="25000"/>
              </a:spcBef>
              <a:buFont typeface="Wingdings" pitchFamily="2" charset="2"/>
              <a:buNone/>
              <a:defRPr sz="2600" b="1" smtClean="0">
                <a:solidFill>
                  <a:srgbClr val="225A7A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118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9" name="Rectangle 118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10" name="Rectangle 118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A298A7-07D0-41F4-A57B-095D4458D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28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8FF3-5AB6-4EC6-BDC2-E6058C96F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6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BFB2-9712-42D6-90C8-408268A19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3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1" y="319646"/>
            <a:ext cx="1738745" cy="374073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77472" cy="1325563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8881"/>
            <a:ext cx="10577472" cy="37080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53096" y="6383829"/>
            <a:ext cx="2743200" cy="365125"/>
          </a:xfrm>
        </p:spPr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9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0DBB-527D-49DE-BE17-F2C090C1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8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8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9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B4C8B-F8C1-4480-ADCB-1FB9116D9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99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4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D1549-189B-430A-BC2E-B6FA9183E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3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49112-2361-4913-9798-B6AEBB59A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5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EC06-222A-42D0-87E9-064A6BEAE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6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91440" rIns="91440"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FF8B8-F0F3-400C-8102-4AEACDC8D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15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C345D-58F2-4414-BF4A-B7296ABFC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62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 lIns="91440" rIns="91440" rtlCol="0"/>
          <a:lstStyle/>
          <a:p>
            <a:pPr lvl="0"/>
            <a:endParaRPr lang="en-US" noProof="0"/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C86FA-B60D-423D-926C-A543DAD8D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45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5" y="90491"/>
            <a:ext cx="9867900" cy="860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60400" y="1647830"/>
            <a:ext cx="10871200" cy="4652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DCD5A-272D-460F-810D-8B44844B5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47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CI Blank Slide &amp;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 flipH="1">
            <a:off x="609600" y="6230112"/>
            <a:ext cx="9677400" cy="228600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A1FD72-CF14-413B-B3E8-FB38DD11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79" y="182880"/>
            <a:ext cx="11216640" cy="731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9B05659-D6F2-4E04-B722-8E4540A83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029163"/>
            <a:ext cx="1281112" cy="7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950505" y="2119141"/>
            <a:ext cx="10388055" cy="37080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200" y="1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655034" y="1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8445" y="5474806"/>
            <a:ext cx="1362640" cy="130920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0251205" y="64009"/>
            <a:ext cx="1892027" cy="1817827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864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320" y="1871831"/>
            <a:ext cx="9660804" cy="33106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320" y="461115"/>
            <a:ext cx="835439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1764947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88" y="232326"/>
            <a:ext cx="112776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13989" y="1188721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13989" y="6294780"/>
            <a:ext cx="11272012" cy="415018"/>
          </a:xfrm>
          <a:prstGeom prst="rect">
            <a:avLst/>
          </a:prstGeom>
        </p:spPr>
        <p:txBody>
          <a:bodyPr lIns="91440" tIns="0" rIns="9144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37750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68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3761509" cy="81837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698" y="872204"/>
            <a:ext cx="4699596" cy="37080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24400" y="636172"/>
            <a:ext cx="0" cy="57476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85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665018"/>
            <a:ext cx="114577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47177" y="636172"/>
            <a:ext cx="0" cy="57476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1" y="872204"/>
            <a:ext cx="3473335" cy="81837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78698" y="872203"/>
            <a:ext cx="4699596" cy="50209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9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/>
          <p:cNvSpPr/>
          <p:nvPr userDrawn="1"/>
        </p:nvSpPr>
        <p:spPr>
          <a:xfrm rot="5400000">
            <a:off x="-790576" y="790576"/>
            <a:ext cx="6858002" cy="5276850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44505" y="5743852"/>
            <a:ext cx="3447495" cy="1114148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8200" y="2635861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843047"/>
            <a:ext cx="3547369" cy="818374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548544" y="872204"/>
            <a:ext cx="5790016" cy="4955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05" y="6384881"/>
            <a:ext cx="833287" cy="1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4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9" r="-17806"/>
          <a:stretch/>
        </p:blipFill>
        <p:spPr>
          <a:xfrm>
            <a:off x="0" y="0"/>
            <a:ext cx="6724185" cy="6858000"/>
          </a:xfrm>
          <a:prstGeom prst="rect">
            <a:avLst/>
          </a:prstGeom>
        </p:spPr>
      </p:pic>
      <p:sp>
        <p:nvSpPr>
          <p:cNvPr id="12" name="Flowchart: Manual Input 11"/>
          <p:cNvSpPr/>
          <p:nvPr userDrawn="1"/>
        </p:nvSpPr>
        <p:spPr>
          <a:xfrm rot="16200000">
            <a:off x="2806868" y="1287006"/>
            <a:ext cx="6858002" cy="4283985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44505" y="5743852"/>
            <a:ext cx="3447495" cy="1114148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2843047"/>
            <a:ext cx="3547369" cy="818374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548544" y="872204"/>
            <a:ext cx="5790016" cy="4955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05" y="6384881"/>
            <a:ext cx="833287" cy="1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560925" y="66501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79785" y="1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9331" y="1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5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05" y="6384881"/>
            <a:ext cx="833287" cy="1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8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774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68881"/>
            <a:ext cx="10577472" cy="370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5336" y="6383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525B1-14D3-4043-96C3-3E66F944D1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585" y="6384739"/>
            <a:ext cx="829087" cy="1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  <p:sldLayoutId id="2147483772" r:id="rId4"/>
    <p:sldLayoutId id="2147483693" r:id="rId5"/>
    <p:sldLayoutId id="2147483679" r:id="rId6"/>
    <p:sldLayoutId id="2147483776" r:id="rId7"/>
    <p:sldLayoutId id="2147483785" r:id="rId8"/>
    <p:sldLayoutId id="2147483778" r:id="rId9"/>
    <p:sldLayoutId id="2147483782" r:id="rId10"/>
    <p:sldLayoutId id="2147483809" r:id="rId11"/>
    <p:sldLayoutId id="2147483810" r:id="rId12"/>
    <p:sldLayoutId id="2147483811" r:id="rId13"/>
    <p:sldLayoutId id="2147483839" r:id="rId14"/>
    <p:sldLayoutId id="2147483840" r:id="rId15"/>
    <p:sldLayoutId id="214748384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104"/>
          <p:cNvSpPr>
            <a:spLocks noChangeArrowheads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0115" name="Picture 109" descr="Text Page"/>
          <p:cNvPicPr>
            <a:picLocks noChangeAspect="1" noChangeArrowheads="1"/>
          </p:cNvPicPr>
          <p:nvPr/>
        </p:nvPicPr>
        <p:blipFill>
          <a:blip r:embed="rId17" cstate="print"/>
          <a:srcRect t="4605"/>
          <a:stretch>
            <a:fillRect/>
          </a:stretch>
        </p:blipFill>
        <p:spPr bwMode="auto">
          <a:xfrm>
            <a:off x="0" y="0"/>
            <a:ext cx="121920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0" y="1647830"/>
            <a:ext cx="10871200" cy="4652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7" name="Rectangle 44"/>
          <p:cNvSpPr>
            <a:spLocks noGrp="1" noChangeArrowheads="1"/>
          </p:cNvSpPr>
          <p:nvPr>
            <p:ph type="title"/>
          </p:nvPr>
        </p:nvSpPr>
        <p:spPr bwMode="black">
          <a:xfrm>
            <a:off x="397935" y="90491"/>
            <a:ext cx="98679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25" name="Rectangle 101"/>
          <p:cNvSpPr>
            <a:spLocks noChangeArrowheads="1"/>
          </p:cNvSpPr>
          <p:nvPr/>
        </p:nvSpPr>
        <p:spPr bwMode="auto">
          <a:xfrm>
            <a:off x="0" y="6807200"/>
            <a:ext cx="12192000" cy="50800"/>
          </a:xfrm>
          <a:prstGeom prst="rect">
            <a:avLst/>
          </a:prstGeom>
          <a:solidFill>
            <a:srgbClr val="225A7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0119" name="Picture 10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348386" y="349250"/>
            <a:ext cx="16383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" name="Rectangle 10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" y="6961193"/>
            <a:ext cx="1803400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lnSpc>
                <a:spcPct val="85000"/>
              </a:lnSpc>
              <a:spcBef>
                <a:spcPct val="20000"/>
              </a:spcBef>
              <a:defRPr sz="9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1130" name="Rectangle 10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4100" y="6961188"/>
            <a:ext cx="500380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lnSpc>
                <a:spcPct val="85000"/>
              </a:lnSpc>
              <a:spcBef>
                <a:spcPct val="20000"/>
              </a:spcBef>
              <a:defRPr sz="9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1134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3" y="6656393"/>
            <a:ext cx="596900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lnSpc>
                <a:spcPct val="85000"/>
              </a:lnSpc>
              <a:spcBef>
                <a:spcPct val="20000"/>
              </a:spcBef>
              <a:defRPr sz="9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8B5C7A-7BED-4BF9-AD02-83F44DE0B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2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6" r:id="rId13"/>
    <p:sldLayoutId id="2147483857" r:id="rId14"/>
    <p:sldLayoutId id="2147483858" r:id="rId15"/>
  </p:sldLayoutIdLst>
  <p:hf hdr="0" ftr="0"/>
  <p:txStyles>
    <p:titleStyle>
      <a:lvl1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 charset="0"/>
          <a:ea typeface="+mj-ea"/>
          <a:cs typeface="+mj-cs"/>
        </a:defRPr>
      </a:lvl1pPr>
      <a:lvl2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2pPr>
      <a:lvl3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3pPr>
      <a:lvl4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4pPr>
      <a:lvl5pPr algn="l" defTabSz="1143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225A7A"/>
          </a:solidFill>
          <a:latin typeface="Arial"/>
        </a:defRPr>
      </a:lvl5pPr>
      <a:lvl6pPr marL="4572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6pPr>
      <a:lvl7pPr marL="9144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7pPr>
      <a:lvl8pPr marL="13716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8pPr>
      <a:lvl9pPr marL="1828800" algn="l" fontAlgn="base">
        <a:spcBef>
          <a:spcPct val="0"/>
        </a:spcBef>
        <a:spcAft>
          <a:spcPct val="0"/>
        </a:spcAft>
        <a:defRPr sz="3200">
          <a:solidFill>
            <a:schemeClr val="bg1">
              <a:alpha val="100000"/>
            </a:schemeClr>
          </a:solidFill>
          <a:latin typeface="Arial"/>
        </a:defRPr>
      </a:lvl9pPr>
    </p:titleStyle>
    <p:bodyStyle>
      <a:lvl1pPr marL="292100" indent="-292100" algn="l" rtl="0" eaLnBrk="0" fontAlgn="base" hangingPunct="0">
        <a:lnSpc>
          <a:spcPct val="90000"/>
        </a:lnSpc>
        <a:spcBef>
          <a:spcPct val="10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6350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2200">
          <a:solidFill>
            <a:schemeClr val="tx1"/>
          </a:solidFill>
          <a:latin typeface="Arial" charset="0"/>
        </a:defRPr>
      </a:lvl2pPr>
      <a:lvl3pPr marL="9779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Font typeface="Arial" charset="0"/>
        <a:buChar char="–"/>
        <a:defRPr sz="2000">
          <a:solidFill>
            <a:schemeClr val="tx1"/>
          </a:solidFill>
          <a:latin typeface="Arial" charset="0"/>
        </a:defRPr>
      </a:lvl3pPr>
      <a:lvl4pPr marL="1320800" indent="-228600" algn="l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Arial" charset="0"/>
        </a:defRPr>
      </a:lvl4pPr>
      <a:lvl5pPr marL="1663700" indent="-228600" algn="l" rtl="0" eaLnBrk="0" fontAlgn="base" hangingPunct="0">
        <a:lnSpc>
          <a:spcPct val="95000"/>
        </a:lnSpc>
        <a:spcBef>
          <a:spcPct val="15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>
          <a:solidFill>
            <a:schemeClr val="bg1">
              <a:alpha val="100000"/>
            </a:schemeClr>
          </a:solidFill>
          <a:latin typeface="+mn-lt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www.cnn.com/2019/07/10/weather/noaa-high-tide-flooding-increasing-report-trnd/index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cnn.com/interactive/2020/12/us/hurricanes-climate-change/" TargetMode="External"/><Relationship Id="rId5" Type="http://schemas.openxmlformats.org/officeDocument/2006/relationships/hyperlink" Target="https://www.cnn.com/2021/06/10/weather/us-west-drought-worsens/index.html" TargetMode="External"/><Relationship Id="rId4" Type="http://schemas.openxmlformats.org/officeDocument/2006/relationships/hyperlink" Target="https://www.cnn.com/2021/07/01/weather/pacific-northwest-extreme-heat-thursday/index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s://mcusercontent.com/a3456c0da4d76e1d32d7b7663/images/d2c79ffe-fbee-4fea-028b-50e25361e209.p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rot="5400000">
            <a:off x="121024" y="1035424"/>
            <a:ext cx="5629834" cy="4742330"/>
          </a:xfrm>
          <a:prstGeom prst="flowChartManualInput">
            <a:avLst/>
          </a:pr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1434353"/>
            <a:ext cx="1729756" cy="3776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77904" y="4292663"/>
            <a:ext cx="2888896" cy="0"/>
          </a:xfrm>
          <a:prstGeom prst="line">
            <a:avLst/>
          </a:prstGeom>
          <a:ln w="9525">
            <a:solidFill>
              <a:schemeClr val="accent1">
                <a:alpha val="60000"/>
              </a:schemeClr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77904" y="2209186"/>
            <a:ext cx="929813" cy="0"/>
          </a:xfrm>
          <a:prstGeom prst="line">
            <a:avLst/>
          </a:prstGeom>
          <a:ln w="57150">
            <a:solidFill>
              <a:schemeClr val="accent5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4524898"/>
            <a:ext cx="3128681" cy="1392998"/>
          </a:xfrm>
        </p:spPr>
        <p:txBody>
          <a:bodyPr>
            <a:normAutofit/>
          </a:bodyPr>
          <a:lstStyle/>
          <a:p>
            <a:r>
              <a:rPr lang="en-US" dirty="0" smtClean="0"/>
              <a:t>January 2022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Presented by: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Your name here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1" y="3602185"/>
            <a:ext cx="3761294" cy="922713"/>
          </a:xfrm>
        </p:spPr>
        <p:txBody>
          <a:bodyPr>
            <a:noAutofit/>
          </a:bodyPr>
          <a:lstStyle/>
          <a:p>
            <a:r>
              <a:rPr lang="en-US" sz="2800" dirty="0" smtClean="0"/>
              <a:t>State of the Public Entity Insurance Market &amp; Evolving Risks</a:t>
            </a:r>
            <a:br>
              <a:rPr lang="en-US" sz="2800" dirty="0" smtClean="0"/>
            </a:br>
            <a:endParaRPr lang="en-US" sz="20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2935941" y="6315067"/>
            <a:ext cx="6934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rgbClr val="003D58"/>
                </a:solidFill>
              </a:rPr>
              <a:t>(THIS INFORMATION HAS BEEN CONSOLIDATED FROM </a:t>
            </a:r>
            <a:r>
              <a:rPr lang="en-US" sz="1400" i="1" dirty="0">
                <a:solidFill>
                  <a:srgbClr val="003D58"/>
                </a:solidFill>
              </a:rPr>
              <a:t>VARIOUS INDUSTRY SOURCES)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09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kern="0" dirty="0">
                <a:solidFill>
                  <a:srgbClr val="225A7A"/>
                </a:solidFill>
                <a:latin typeface="Arial" charset="0"/>
              </a:rPr>
              <a:t>Change in Commercial Rate Renewals, </a:t>
            </a:r>
            <a:r>
              <a:rPr lang="en-US" sz="3000" kern="0" dirty="0" smtClean="0">
                <a:solidFill>
                  <a:srgbClr val="225A7A"/>
                </a:solidFill>
                <a:latin typeface="Arial" charset="0"/>
              </a:rPr>
              <a:t/>
            </a:r>
            <a:br>
              <a:rPr lang="en-US" sz="3000" kern="0" dirty="0" smtClean="0">
                <a:solidFill>
                  <a:srgbClr val="225A7A"/>
                </a:solidFill>
                <a:latin typeface="Arial" charset="0"/>
              </a:rPr>
            </a:br>
            <a:r>
              <a:rPr lang="en-US" sz="3000" kern="0" dirty="0" smtClean="0">
                <a:solidFill>
                  <a:srgbClr val="225A7A"/>
                </a:solidFill>
                <a:latin typeface="Arial" charset="0"/>
              </a:rPr>
              <a:t>by </a:t>
            </a:r>
            <a:r>
              <a:rPr lang="en-US" sz="3000" kern="0" dirty="0">
                <a:solidFill>
                  <a:srgbClr val="225A7A"/>
                </a:solidFill>
                <a:latin typeface="Arial" charset="0"/>
              </a:rPr>
              <a:t>Line: 2021:Q2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75489" y="1413722"/>
            <a:ext cx="11272012" cy="322208"/>
          </a:xfrm>
        </p:spPr>
        <p:txBody>
          <a:bodyPr/>
          <a:lstStyle/>
          <a:p>
            <a:pPr lvl="0" defTabSz="114300" eaLnBrk="0" hangingPunct="0">
              <a:spcBef>
                <a:spcPct val="20000"/>
              </a:spcBef>
            </a:pPr>
            <a:r>
              <a:rPr lang="en-US" sz="1600" b="1" dirty="0">
                <a:solidFill>
                  <a:srgbClr val="225A7A"/>
                </a:solidFill>
                <a:latin typeface="Arial" charset="0"/>
                <a:cs typeface="Arial" charset="0"/>
              </a:rPr>
              <a:t>Percentage Change (%)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26273" y="6293757"/>
            <a:ext cx="11226815" cy="415018"/>
          </a:xfrm>
        </p:spPr>
        <p:txBody>
          <a:bodyPr/>
          <a:lstStyle/>
          <a:p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Note: CIAB data cited here are based on a survey. Rate changes earned by individual insurers can and do vary, potentially 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substantially</a:t>
            </a:r>
          </a:p>
          <a:p>
            <a:pPr lv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Source: Council of Insurance Agents and Brokers; USC Center for Risk and Uncertainty Management.</a:t>
            </a:r>
          </a:p>
          <a:p>
            <a:endParaRPr lang="en-US" dirty="0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468313" y="2117725"/>
          <a:ext cx="9637712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1" name="Chart" r:id="rId4" imgW="9629599" imgH="3762340" progId="MSGraph.Chart.8">
                  <p:embed followColorScheme="full"/>
                </p:oleObj>
              </mc:Choice>
              <mc:Fallback>
                <p:oleObj name="Chart" r:id="rId4" imgW="9629599" imgH="3762340" progId="MSGraph.Chart.8">
                  <p:embed followColorScheme="full"/>
                  <p:pic>
                    <p:nvPicPr>
                      <p:cNvPr id="10137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117725"/>
                        <a:ext cx="9637712" cy="377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925339" y="2222342"/>
            <a:ext cx="554710" cy="3832756"/>
          </a:xfrm>
          <a:prstGeom prst="rect">
            <a:avLst/>
          </a:prstGeom>
          <a:noFill/>
          <a:ln w="25400" cap="rnd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0049" y="2230580"/>
            <a:ext cx="568412" cy="3824518"/>
          </a:xfrm>
          <a:prstGeom prst="rect">
            <a:avLst/>
          </a:prstGeom>
          <a:noFill/>
          <a:ln w="25400" cap="rnd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blackWhite">
          <a:xfrm>
            <a:off x="7764819" y="683340"/>
            <a:ext cx="4049810" cy="1063357"/>
          </a:xfrm>
          <a:prstGeom prst="wedgeRectCallout">
            <a:avLst>
              <a:gd name="adj1" fmla="val 3566"/>
              <a:gd name="adj2" fmla="val 89084"/>
            </a:avLst>
          </a:prstGeom>
          <a:gradFill rotWithShape="1">
            <a:gsLst>
              <a:gs pos="0">
                <a:srgbClr val="EEC100"/>
              </a:gs>
              <a:gs pos="100000">
                <a:srgbClr val="EEC100">
                  <a:gamma/>
                  <a:shade val="66275"/>
                  <a:invGamma/>
                </a:srgbClr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Cyber is seeing record increase, in response to major breaches in 2020 and 2021, overtaking Commercial Umbrella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blackWhite">
          <a:xfrm>
            <a:off x="3492892" y="1768442"/>
            <a:ext cx="2616489" cy="1015562"/>
          </a:xfrm>
          <a:prstGeom prst="wedgeRectCallout">
            <a:avLst>
              <a:gd name="adj1" fmla="val 10971"/>
              <a:gd name="adj2" fmla="val 115657"/>
            </a:avLst>
          </a:prstGeom>
          <a:gradFill rotWithShape="1">
            <a:gsLst>
              <a:gs pos="0">
                <a:srgbClr val="225A7A"/>
              </a:gs>
              <a:gs pos="100000">
                <a:srgbClr val="225A7A">
                  <a:gamma/>
                  <a:shade val="66275"/>
                  <a:invGamma/>
                </a:srgbClr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All major commercial lines experienced increases in Q2 2021</a:t>
            </a:r>
          </a:p>
        </p:txBody>
      </p:sp>
      <p:sp>
        <p:nvSpPr>
          <p:cNvPr id="11" name="Rectangle 110"/>
          <p:cNvSpPr txBox="1">
            <a:spLocks noGrp="1" noChangeArrowheads="1"/>
          </p:cNvSpPr>
          <p:nvPr/>
        </p:nvSpPr>
        <p:spPr bwMode="auto">
          <a:xfrm>
            <a:off x="468313" y="6545525"/>
            <a:ext cx="11279187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639D9B5F-559B-48DF-948C-6A18938E9521}" type="slidenum">
              <a:rPr lang="en-US" sz="900" smtClean="0">
                <a:solidFill>
                  <a:schemeClr val="bg1">
                    <a:lumMod val="50000"/>
                  </a:schemeClr>
                </a:solidFill>
              </a:rPr>
              <a:pPr algn="ct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10</a:t>
            </a:fld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2"/>
          <p:cNvSpPr>
            <a:spLocks noGrp="1" noChangeArrowheads="1"/>
          </p:cNvSpPr>
          <p:nvPr>
            <p:ph type="title"/>
          </p:nvPr>
        </p:nvSpPr>
        <p:spPr>
          <a:xfrm>
            <a:off x="87085" y="13093"/>
            <a:ext cx="11174188" cy="860425"/>
          </a:xfrm>
        </p:spPr>
        <p:txBody>
          <a:bodyPr/>
          <a:lstStyle/>
          <a:p>
            <a:r>
              <a:rPr lang="en-US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P/C Industry Net Income After Taxes, </a:t>
            </a:r>
            <a:r>
              <a:rPr lang="en-US" sz="2800" b="0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1991–2021:Q1*</a:t>
            </a:r>
            <a:endParaRPr lang="en-US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7895" name="Rectangle 3"/>
          <p:cNvSpPr>
            <a:spLocks noChangeArrowheads="1"/>
          </p:cNvSpPr>
          <p:nvPr/>
        </p:nvSpPr>
        <p:spPr bwMode="auto">
          <a:xfrm>
            <a:off x="87085" y="6446879"/>
            <a:ext cx="8311544" cy="6078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000" dirty="0">
                <a:solidFill>
                  <a:srgbClr val="000000"/>
                </a:solidFill>
              </a:rPr>
              <a:t>*2021 is through Q1. ROE figures are GAAP; </a:t>
            </a:r>
            <a:r>
              <a:rPr lang="en-US" sz="1000" baseline="30000" dirty="0">
                <a:solidFill>
                  <a:srgbClr val="000000"/>
                </a:solidFill>
              </a:rPr>
              <a:t>1</a:t>
            </a:r>
            <a:r>
              <a:rPr lang="en-US" sz="1000" dirty="0">
                <a:solidFill>
                  <a:srgbClr val="000000"/>
                </a:solidFill>
              </a:rPr>
              <a:t>Return on avg. surplus.  Excludes Mortgage &amp; Financial Guaranty insurers for years (2009-2014).</a:t>
            </a:r>
          </a:p>
          <a:p>
            <a:pPr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000" dirty="0">
                <a:solidFill>
                  <a:srgbClr val="000000"/>
                </a:solidFill>
              </a:rPr>
              <a:t>Sources: A.M. Best, ISO.</a:t>
            </a: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endParaRPr lang="en-US" sz="1000" dirty="0">
              <a:solidFill>
                <a:srgbClr val="000000"/>
              </a:solidFill>
            </a:endParaRPr>
          </a:p>
        </p:txBody>
      </p:sp>
      <p:graphicFrame>
        <p:nvGraphicFramePr>
          <p:cNvPr id="26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707521"/>
              </p:ext>
            </p:extLst>
          </p:nvPr>
        </p:nvGraphicFramePr>
        <p:xfrm>
          <a:off x="361157" y="1280101"/>
          <a:ext cx="11018749" cy="5341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1" name="Chart" r:id="rId5" imgW="8715408" imgH="5057879" progId="MSGraph.Chart.8">
                  <p:embed followColorScheme="full"/>
                </p:oleObj>
              </mc:Choice>
              <mc:Fallback>
                <p:oleObj name="Chart" r:id="rId5" imgW="8715408" imgH="5057879" progId="MSGraph.Chart.8">
                  <p:embed followColorScheme="full"/>
                  <p:pic>
                    <p:nvPicPr>
                      <p:cNvPr id="14341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7" y="1280101"/>
                        <a:ext cx="11018749" cy="5341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240077" y="709829"/>
            <a:ext cx="1628384" cy="293990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marL="198438" indent="-1984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2005 ROE= 9.6%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2006 ROE = 12.7%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2007 ROE = 10.9%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2008 ROE = 0.1%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2009 ROE = 5.0%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2010 ROE = 6.6%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2011 ROAS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3.5%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2012 ROAS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5.9%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2013 ROAS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10.2%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2014 ROAS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8.4%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2015 ROAS = 8.4%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2016 ROAS = 6.2%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2017 ROAS =5.0%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2018 ROAS = 8.0%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2019: ROAS = 7.7%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2020: ROAS = 6.8%</a:t>
            </a:r>
          </a:p>
          <a:p>
            <a:pPr marL="198438" marR="0" lvl="0" indent="-198438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2021: ROAS = 8.7%*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1157" y="873518"/>
            <a:ext cx="940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$ Millions</a:t>
            </a:r>
          </a:p>
        </p:txBody>
      </p:sp>
      <p:sp>
        <p:nvSpPr>
          <p:cNvPr id="29" name="PPTShape_0"/>
          <p:cNvSpPr>
            <a:spLocks noChangeArrowheads="1"/>
          </p:cNvSpPr>
          <p:nvPr/>
        </p:nvSpPr>
        <p:spPr bwMode="blackWhite">
          <a:xfrm>
            <a:off x="8029516" y="4490220"/>
            <a:ext cx="2977476" cy="874395"/>
          </a:xfrm>
          <a:prstGeom prst="wedgeRectCallout">
            <a:avLst>
              <a:gd name="adj1" fmla="val 41333"/>
              <a:gd name="adj2" fmla="val -170098"/>
            </a:avLst>
          </a:prstGeom>
          <a:solidFill>
            <a:srgbClr val="FF0000"/>
          </a:soli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COVID’s impact on net income was more modest than anticipated, a decline of 3.7%</a:t>
            </a:r>
          </a:p>
        </p:txBody>
      </p:sp>
      <p:sp>
        <p:nvSpPr>
          <p:cNvPr id="9" name="Rectangle 110"/>
          <p:cNvSpPr txBox="1">
            <a:spLocks noGrp="1" noChangeArrowheads="1"/>
          </p:cNvSpPr>
          <p:nvPr/>
        </p:nvSpPr>
        <p:spPr bwMode="auto">
          <a:xfrm>
            <a:off x="276294" y="6621225"/>
            <a:ext cx="11591171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639D9B5F-559B-48DF-948C-6A18938E9521}" type="slidenum">
              <a:rPr lang="en-US" sz="900" smtClean="0">
                <a:solidFill>
                  <a:schemeClr val="bg1">
                    <a:lumMod val="50000"/>
                  </a:schemeClr>
                </a:solidFill>
              </a:rPr>
              <a:pPr algn="ct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11</a:t>
            </a:fld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943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3151" y="198341"/>
            <a:ext cx="9944773" cy="9509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rPr>
              <a:t>P/C Insurance Industry Combined Ratio, </a:t>
            </a:r>
            <a:r>
              <a:rPr lang="en-US" sz="3000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rPr>
              <a:t>2001-2021F</a:t>
            </a:r>
            <a:r>
              <a:rPr lang="en-US" sz="3000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rPr>
              <a:t>**</a:t>
            </a:r>
            <a:endParaRPr 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68700" y="6225248"/>
            <a:ext cx="11397853" cy="41501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/>
            <a:endParaRPr lang="en-US" dirty="0"/>
          </a:p>
        </p:txBody>
      </p:sp>
      <p:sp useBgFill="1">
        <p:nvSpPr>
          <p:cNvPr id="100359" name="Rectangle 4"/>
          <p:cNvSpPr>
            <a:spLocks noChangeArrowheads="1"/>
          </p:cNvSpPr>
          <p:nvPr/>
        </p:nvSpPr>
        <p:spPr bwMode="auto">
          <a:xfrm>
            <a:off x="253151" y="6203205"/>
            <a:ext cx="8790040" cy="654795"/>
          </a:xfrm>
          <a:prstGeom prst="rect">
            <a:avLst/>
          </a:prstGeom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lv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*Excludes Mortgage &amp; Financial Guaranty insurers 2008–2014.</a:t>
            </a:r>
          </a:p>
          <a:p>
            <a:pPr lv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**2021 forecast from A.M. Best Review and Preview (Feb. 2021). </a:t>
            </a:r>
          </a:p>
          <a:p>
            <a:pPr lvl="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Sources: A.M. Best, ISO (2014-2019).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466" y="6421296"/>
            <a:ext cx="829087" cy="180740"/>
          </a:xfrm>
          <a:prstGeom prst="rect">
            <a:avLst/>
          </a:prstGeom>
        </p:spPr>
      </p:pic>
      <p:sp>
        <p:nvSpPr>
          <p:cNvPr id="13" name="Rectangle 110"/>
          <p:cNvSpPr txBox="1">
            <a:spLocks noGrp="1" noChangeArrowheads="1"/>
          </p:cNvSpPr>
          <p:nvPr/>
        </p:nvSpPr>
        <p:spPr bwMode="auto">
          <a:xfrm>
            <a:off x="253151" y="6502194"/>
            <a:ext cx="11653784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80863"/>
              </p:ext>
            </p:extLst>
          </p:nvPr>
        </p:nvGraphicFramePr>
        <p:xfrm>
          <a:off x="889686" y="2644316"/>
          <a:ext cx="9365308" cy="361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2" name="Chart" r:id="rId5" imgW="8705837" imgH="3600658" progId="MSGraph.Chart.8">
                  <p:embed followColorScheme="full"/>
                </p:oleObj>
              </mc:Choice>
              <mc:Fallback>
                <p:oleObj name="Chart" r:id="rId5" imgW="8705837" imgH="3600658" progId="MSGraph.Chart.8">
                  <p:embed followColorScheme="full"/>
                  <p:pic>
                    <p:nvPicPr>
                      <p:cNvPr id="378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889686" y="2644316"/>
                        <a:ext cx="9365308" cy="3616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7"/>
          <p:cNvSpPr>
            <a:spLocks noChangeArrowheads="1"/>
          </p:cNvSpPr>
          <p:nvPr/>
        </p:nvSpPr>
        <p:spPr bwMode="blackWhite">
          <a:xfrm>
            <a:off x="800907" y="1280039"/>
            <a:ext cx="2124075" cy="1231900"/>
          </a:xfrm>
          <a:prstGeom prst="wedgeRectCallout">
            <a:avLst>
              <a:gd name="adj1" fmla="val -11509"/>
              <a:gd name="adj2" fmla="val 94199"/>
            </a:avLst>
          </a:prstGeom>
          <a:gradFill rotWithShape="1">
            <a:gsLst>
              <a:gs pos="0">
                <a:srgbClr val="225A7A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As Recently as 2001, Insurers Paid Out Nearly $1.16 for Every $1 in Earned Premiums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blackWhite">
          <a:xfrm>
            <a:off x="1916482" y="2599429"/>
            <a:ext cx="1672300" cy="895350"/>
          </a:xfrm>
          <a:prstGeom prst="wedgeRectCallout">
            <a:avLst>
              <a:gd name="adj1" fmla="val 25192"/>
              <a:gd name="adj2" fmla="val 171492"/>
            </a:avLst>
          </a:prstGeom>
          <a:gradFill rotWithShape="1">
            <a:gsLst>
              <a:gs pos="0">
                <a:srgbClr val="A50021"/>
              </a:gs>
              <a:gs pos="100000">
                <a:srgbClr val="6D0016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Heavy Use of Reinsurance Lowered Net Losses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blackWhite">
          <a:xfrm>
            <a:off x="4696826" y="2093063"/>
            <a:ext cx="1198563" cy="1228725"/>
          </a:xfrm>
          <a:prstGeom prst="wedgeRectCallout">
            <a:avLst>
              <a:gd name="adj1" fmla="val -103042"/>
              <a:gd name="adj2" fmla="val 186822"/>
            </a:avLst>
          </a:prstGeom>
          <a:gradFill rotWithShape="1">
            <a:gsLst>
              <a:gs pos="0">
                <a:srgbClr val="EEC100"/>
              </a:gs>
              <a:gs pos="100000">
                <a:srgbClr val="9E8000"/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Relatively Low CAT Losses, Reserve Releases</a:t>
            </a: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blackWhite">
          <a:xfrm>
            <a:off x="5985885" y="1212845"/>
            <a:ext cx="1116013" cy="1206500"/>
          </a:xfrm>
          <a:prstGeom prst="wedgeRectCallout">
            <a:avLst>
              <a:gd name="adj1" fmla="val -134610"/>
              <a:gd name="adj2" fmla="val 240745"/>
            </a:avLst>
          </a:prstGeom>
          <a:solidFill>
            <a:srgbClr val="FF00FF"/>
          </a:solidFill>
          <a:ln w="28575" algn="ctr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Relatively Low CAT Losses, Reserve Releases</a:t>
            </a:r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blackWhite">
          <a:xfrm>
            <a:off x="3370819" y="3627156"/>
            <a:ext cx="1251488" cy="895350"/>
          </a:xfrm>
          <a:prstGeom prst="wedgeRectCallout">
            <a:avLst>
              <a:gd name="adj1" fmla="val -17702"/>
              <a:gd name="adj2" fmla="val 147668"/>
            </a:avLst>
          </a:prstGeom>
          <a:gradFill rotWithShape="1">
            <a:gsLst>
              <a:gs pos="0">
                <a:srgbClr val="339966"/>
              </a:gs>
              <a:gs pos="100000">
                <a:srgbClr val="226544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Best Combined Ratio Since 1949 (87.6)</a:t>
            </a:r>
          </a:p>
        </p:txBody>
      </p:sp>
      <p:sp>
        <p:nvSpPr>
          <p:cNvPr id="23" name="PPTShape_2"/>
          <p:cNvSpPr>
            <a:spLocks noChangeArrowheads="1"/>
          </p:cNvSpPr>
          <p:nvPr/>
        </p:nvSpPr>
        <p:spPr bwMode="blackWhite">
          <a:xfrm>
            <a:off x="4611784" y="3385603"/>
            <a:ext cx="1303616" cy="582245"/>
          </a:xfrm>
          <a:prstGeom prst="wedgeRectCallout">
            <a:avLst>
              <a:gd name="adj1" fmla="val -36276"/>
              <a:gd name="adj2" fmla="val 144820"/>
            </a:avLst>
          </a:prstGeom>
          <a:gradFill rotWithShape="1">
            <a:gsLst>
              <a:gs pos="0">
                <a:srgbClr val="6FCAEF"/>
              </a:gs>
              <a:gs pos="100000">
                <a:srgbClr val="4A869E"/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Cyclical Deterioration</a:t>
            </a:r>
          </a:p>
        </p:txBody>
      </p:sp>
      <p:sp>
        <p:nvSpPr>
          <p:cNvPr id="24" name="PPTShape_1"/>
          <p:cNvSpPr>
            <a:spLocks noChangeArrowheads="1"/>
          </p:cNvSpPr>
          <p:nvPr/>
        </p:nvSpPr>
        <p:spPr bwMode="blackWhite">
          <a:xfrm>
            <a:off x="7367089" y="1531999"/>
            <a:ext cx="1101725" cy="1789789"/>
          </a:xfrm>
          <a:prstGeom prst="wedgeRectCallout">
            <a:avLst>
              <a:gd name="adj1" fmla="val -201484"/>
              <a:gd name="adj2" fmla="val 155201"/>
            </a:avLst>
          </a:prstGeom>
          <a:solidFill>
            <a:srgbClr val="FFFFFF">
              <a:lumMod val="50000"/>
            </a:srgbClr>
          </a:soli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Higher CAT Losses, Shrinking Reserve Releases, Toll of Soft Market</a:t>
            </a:r>
          </a:p>
        </p:txBody>
      </p:sp>
      <p:sp>
        <p:nvSpPr>
          <p:cNvPr id="25" name="PPTShape_0"/>
          <p:cNvSpPr>
            <a:spLocks noChangeArrowheads="1"/>
          </p:cNvSpPr>
          <p:nvPr/>
        </p:nvSpPr>
        <p:spPr bwMode="blackWhite">
          <a:xfrm>
            <a:off x="6081436" y="2848968"/>
            <a:ext cx="1038225" cy="1119188"/>
          </a:xfrm>
          <a:prstGeom prst="wedgeRectCallout">
            <a:avLst>
              <a:gd name="adj1" fmla="val -111639"/>
              <a:gd name="adj2" fmla="val 140106"/>
            </a:avLst>
          </a:prstGeom>
          <a:solidFill>
            <a:srgbClr val="0070C0"/>
          </a:solidFill>
          <a:ln w="28575" algn="ctr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cs typeface="Arial" charset="0"/>
              </a:rPr>
              <a:t>Avg. CAT Losses, More Reserve Releases</a:t>
            </a:r>
          </a:p>
        </p:txBody>
      </p:sp>
      <p:sp>
        <p:nvSpPr>
          <p:cNvPr id="26" name="PPTShape_4"/>
          <p:cNvSpPr>
            <a:spLocks noChangeArrowheads="1"/>
          </p:cNvSpPr>
          <p:nvPr/>
        </p:nvSpPr>
        <p:spPr bwMode="blackWhite">
          <a:xfrm>
            <a:off x="7224610" y="3342596"/>
            <a:ext cx="915740" cy="638829"/>
          </a:xfrm>
          <a:prstGeom prst="wedgeRectCallout">
            <a:avLst>
              <a:gd name="adj1" fmla="val -108327"/>
              <a:gd name="adj2" fmla="val 199770"/>
            </a:avLst>
          </a:prstGeom>
          <a:solidFill>
            <a:srgbClr val="000000"/>
          </a:soli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Lower CAT Losses</a:t>
            </a:r>
          </a:p>
        </p:txBody>
      </p:sp>
      <p:sp>
        <p:nvSpPr>
          <p:cNvPr id="27" name="PPTShape_3"/>
          <p:cNvSpPr>
            <a:spLocks noChangeArrowheads="1"/>
          </p:cNvSpPr>
          <p:nvPr/>
        </p:nvSpPr>
        <p:spPr bwMode="blackWhite">
          <a:xfrm>
            <a:off x="6503365" y="3957144"/>
            <a:ext cx="915740" cy="582804"/>
          </a:xfrm>
          <a:prstGeom prst="wedgeRectCallout">
            <a:avLst>
              <a:gd name="adj1" fmla="val -47221"/>
              <a:gd name="adj2" fmla="val 96370"/>
            </a:avLst>
          </a:prstGeom>
          <a:solidFill>
            <a:srgbClr val="225A7A"/>
          </a:soli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Sandy Impacts</a:t>
            </a:r>
          </a:p>
        </p:txBody>
      </p:sp>
      <p:sp>
        <p:nvSpPr>
          <p:cNvPr id="28" name="PPTShape_4"/>
          <p:cNvSpPr>
            <a:spLocks noChangeArrowheads="1"/>
          </p:cNvSpPr>
          <p:nvPr/>
        </p:nvSpPr>
        <p:spPr bwMode="blackWhite">
          <a:xfrm>
            <a:off x="8536186" y="2219839"/>
            <a:ext cx="1274724" cy="1748009"/>
          </a:xfrm>
          <a:prstGeom prst="wedgeRectCallout">
            <a:avLst>
              <a:gd name="adj1" fmla="val -66212"/>
              <a:gd name="adj2" fmla="val 70386"/>
            </a:avLst>
          </a:prstGeom>
          <a:solidFill>
            <a:srgbClr val="92D050"/>
          </a:solidFill>
          <a:ln w="28575" algn="ctr">
            <a:solidFill>
              <a:srgbClr val="FFFFFF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Sharply higher CATs are driving large underwriting losses and pricing pressure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blackWhite">
          <a:xfrm>
            <a:off x="9094413" y="889347"/>
            <a:ext cx="3065847" cy="1203715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bIns="64008" anchor="ctr"/>
          <a:lstStyle/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Pre-COVID 2020 </a:t>
            </a:r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Combined Ratio Est.</a:t>
            </a:r>
          </a:p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99.1 (A.M. Best)</a:t>
            </a:r>
          </a:p>
          <a:p>
            <a:pPr algn="ctr" fontAlgn="base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Actual = 98</a:t>
            </a: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blackWhite">
          <a:xfrm>
            <a:off x="10650830" y="3071005"/>
            <a:ext cx="1374827" cy="3242529"/>
          </a:xfrm>
          <a:prstGeom prst="wedgeRectCallout">
            <a:avLst>
              <a:gd name="adj1" fmla="val -124298"/>
              <a:gd name="adj2" fmla="val 21693"/>
            </a:avLst>
          </a:prstGeom>
          <a:solidFill>
            <a:srgbClr val="FF0000"/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COVID-19 has had no discernable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net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 impact on pre-COVID expectations for the combined ratio in 2020;</a:t>
            </a:r>
          </a:p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charset="0"/>
              </a:rPr>
              <a:t>-7.5 pts. due to CATs vs. 4.1 in 2019 (about twice avg.)</a:t>
            </a:r>
          </a:p>
        </p:txBody>
      </p:sp>
    </p:spTree>
    <p:extLst>
      <p:ext uri="{BB962C8B-B14F-4D97-AF65-F5344CB8AC3E}">
        <p14:creationId xmlns:p14="http://schemas.microsoft.com/office/powerpoint/2010/main" val="209492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Flowchart: Manual Input 6"/>
          <p:cNvSpPr/>
          <p:nvPr/>
        </p:nvSpPr>
        <p:spPr>
          <a:xfrm rot="5400000" flipH="1" flipV="1">
            <a:off x="2645484" y="1673926"/>
            <a:ext cx="6858002" cy="350520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772" y="1214721"/>
            <a:ext cx="7578396" cy="5489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Take Aways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827085" y="1014383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 txBox="1">
            <a:spLocks/>
          </p:cNvSpPr>
          <p:nvPr/>
        </p:nvSpPr>
        <p:spPr>
          <a:xfrm>
            <a:off x="5318997" y="2001733"/>
            <a:ext cx="6427150" cy="36156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California has unique challenges, underwriting scrutiny due to continued </a:t>
            </a:r>
            <a:r>
              <a:rPr lang="en-US" sz="1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liability loss development. </a:t>
            </a:r>
            <a:endParaRPr lang="en-US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Policyholder surplus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continues to rebound from an initial dip </a:t>
            </a:r>
            <a:r>
              <a:rPr lang="en-US" sz="1800" noProof="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related to COVID-19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and has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rebounded to historic highs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Signifies overall market health. 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aseline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COVID-19 claim impacts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are not fully developed, but clearly adversely impact society, financial institutions and insurance markets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Inflationary trends arise.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Combine ratio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remains close to 100 </a:t>
            </a:r>
            <a:r>
              <a:rPr kumimoji="0" lang="en-US" sz="18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despite increased rates, 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leading to financial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and underwriting 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pressure</a:t>
            </a:r>
            <a:r>
              <a:rPr kumimoji="0" lang="en-US" sz="18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to</a:t>
            </a:r>
            <a:r>
              <a:rPr kumimoji="0" lang="en-US" sz="18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continue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increasing rates.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0471AD6-4CB9-49F7-9ABD-41EB4C627889}"/>
              </a:ext>
            </a:extLst>
          </p:cNvPr>
          <p:cNvSpPr txBox="1">
            <a:spLocks/>
          </p:cNvSpPr>
          <p:nvPr/>
        </p:nvSpPr>
        <p:spPr>
          <a:xfrm>
            <a:off x="4405271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396B83-D027-464C-A6A6-E0CE35D95B62}" type="slidenum">
              <a:rPr lang="en-US" smtClean="0"/>
              <a:pPr/>
              <a:t>13</a:t>
            </a:fld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1" y="0"/>
            <a:ext cx="10290049" cy="6858000"/>
          </a:xfrm>
          <a:prstGeom prst="rect">
            <a:avLst/>
          </a:prstGeom>
        </p:spPr>
      </p:pic>
      <p:sp>
        <p:nvSpPr>
          <p:cNvPr id="21" name="Flowchart: Manual Input 20"/>
          <p:cNvSpPr/>
          <p:nvPr/>
        </p:nvSpPr>
        <p:spPr>
          <a:xfrm rot="16200000" flipH="1" flipV="1">
            <a:off x="-1165436" y="654221"/>
            <a:ext cx="6858002" cy="5549561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85" y="2777777"/>
            <a:ext cx="4424805" cy="248002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Impact of Natural Catastrophes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425" y="2499741"/>
            <a:ext cx="482600" cy="164051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830" y="214176"/>
            <a:ext cx="10577472" cy="662782"/>
          </a:xfrm>
        </p:spPr>
        <p:txBody>
          <a:bodyPr/>
          <a:lstStyle/>
          <a:p>
            <a:r>
              <a:rPr lang="en-US" dirty="0" smtClean="0"/>
              <a:t>Insured CAT losses since 1970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15</a:t>
            </a:fld>
            <a:endParaRPr lang="en-US" dirty="0"/>
          </a:p>
        </p:txBody>
      </p:sp>
      <p:pic>
        <p:nvPicPr>
          <p:cNvPr id="20482" name="Picture 2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79" y="876958"/>
            <a:ext cx="9199696" cy="558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4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49112-2361-4913-9798-B6AEBB59A8D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297" t="27467" r="21172" b="18884"/>
          <a:stretch/>
        </p:blipFill>
        <p:spPr>
          <a:xfrm>
            <a:off x="203566" y="535479"/>
            <a:ext cx="11846739" cy="584835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5763" y="-295275"/>
            <a:ext cx="105775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Six most severe Cat Loss Years on Record (all recent)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0"/>
          <p:cNvSpPr txBox="1">
            <a:spLocks noGrp="1" noChangeArrowheads="1"/>
          </p:cNvSpPr>
          <p:nvPr/>
        </p:nvSpPr>
        <p:spPr bwMode="auto">
          <a:xfrm>
            <a:off x="5684101" y="6447231"/>
            <a:ext cx="447675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639D9B5F-559B-48DF-948C-6A18938E9521}" type="slidenum">
              <a:rPr lang="en-US" sz="9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506" name="id-F013213E-09A9-47C4-A3B9-804A325899BB" descr="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64584"/>
            <a:ext cx="11769822" cy="650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49112-2361-4913-9798-B6AEBB59A8D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2530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79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84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Insured CAT Losses</a:t>
            </a:r>
            <a:endParaRPr lang="en-US" dirty="0"/>
          </a:p>
        </p:txBody>
      </p:sp>
      <p:pic>
        <p:nvPicPr>
          <p:cNvPr id="19459" name="Picture 3" descr="AAA622B8-D9D5-4F70-BC69-6C28C1C9B299-L0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35" y="1300163"/>
            <a:ext cx="6817539" cy="50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6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93548" y="2246972"/>
            <a:ext cx="2461182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Presentation Overview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99324" y="1899045"/>
            <a:ext cx="4357938" cy="270765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Highlights 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Property/Casualty Industry Performance 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The New Reality – Evolving Risks 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Toward the Future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582560" y="121920"/>
            <a:ext cx="0" cy="64444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447641" y="1961020"/>
            <a:ext cx="240260" cy="24026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251254" y="2083728"/>
            <a:ext cx="1145771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447641" y="2669493"/>
            <a:ext cx="240260" cy="24026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444456" y="3638268"/>
            <a:ext cx="240260" cy="24026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444456" y="4486574"/>
            <a:ext cx="240260" cy="24026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3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se Maps Tell the Story of Two Americas: One Parched, One Soaked - The New  York Tim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7" r="50" b="4126"/>
          <a:stretch/>
        </p:blipFill>
        <p:spPr bwMode="auto">
          <a:xfrm>
            <a:off x="8702676" y="43860"/>
            <a:ext cx="3438525" cy="21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088" y="71093"/>
            <a:ext cx="11277600" cy="9509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Climate Change &amp; Catastrophic Loss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088" y="1585667"/>
            <a:ext cx="10395712" cy="479767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Heat Waves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-- Extreme heat waves, such as the 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linkClick r:id="rId4"/>
              </a:rPr>
              <a:t>deadly one that occurred in the Pacific Northwest and Canada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earlier this summer, are already about five times more likely to occur with our current warming of just over 1 degree Celsius.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Droughts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-- Climate change is increasing the frequency and severity of droughts -- such as the current 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linkClick r:id="rId5"/>
              </a:rPr>
              <a:t>drought plaguing the Western United States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20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Flooding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--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Climate change is intensifying the water cycle on both sides. While more intense evaporation will lead to more droughts, warmer air can hold more water vapor to produce extreme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rainfall.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Hurricanes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-- Hurricanes are 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linkClick r:id="rId6"/>
              </a:rPr>
              <a:t>growing stronger and producing more rain as global temperatures increase.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It has already been observed that, globally, a higher percentage of storms are reaching the highest categories (categories 3, 4 and 5) in recent decades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Sea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level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rise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-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- Sea level is rising around the world, and the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rate is increasing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This is 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linkClick r:id="rId7"/>
              </a:rPr>
              <a:t>worsening high-tide flooding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and storm surge. </a:t>
            </a:r>
            <a:endParaRPr lang="en-US" sz="20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0" y="1006157"/>
            <a:ext cx="11272012" cy="396947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   Key takeaways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from the UN report on the climate </a:t>
            </a:r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crisis: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23088" y="6200775"/>
            <a:ext cx="11277600" cy="365125"/>
          </a:xfrm>
        </p:spPr>
        <p:txBody>
          <a:bodyPr/>
          <a:lstStyle/>
          <a:p>
            <a:pPr>
              <a:defRPr/>
            </a:pPr>
            <a:fld id="{79649112-2361-4913-9798-B6AEBB59A8D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64780" y="624411"/>
            <a:ext cx="3760788" cy="8191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Hurricanes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780" y="1665518"/>
            <a:ext cx="1070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Potential threats from hurricanes include powerful winds, heavy rainfall, storm surges, coastal and inland flooding, rip currents, tornadoes, and landslides.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467948" y="5475451"/>
            <a:ext cx="4261483" cy="619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Hurricane Laura affecting Gulf Coast </a:t>
            </a:r>
          </a:p>
          <a:p>
            <a:pPr lvl="0"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August 2020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48" y="2595361"/>
            <a:ext cx="4669444" cy="2811394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1291426" y="5475451"/>
            <a:ext cx="4261483" cy="619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Hurricane </a:t>
            </a:r>
            <a:r>
              <a:rPr lang="en-US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affecting </a:t>
            </a:r>
            <a:r>
              <a:rPr lang="en-US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Louisiana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August 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2425128"/>
            <a:ext cx="4655466" cy="29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2021 Hurricane Season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5041" y="1030602"/>
            <a:ext cx="4829951" cy="5827398"/>
          </a:xfrm>
        </p:spPr>
        <p:txBody>
          <a:bodyPr>
            <a:noAutofit/>
          </a:bodyPr>
          <a:lstStyle/>
          <a:p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The extremely active 2020 Atlantic hurricane season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closed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with a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record-breaking 30 named storms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and 12 </a:t>
            </a:r>
            <a:r>
              <a:rPr lang="en-US" sz="2000" dirty="0" err="1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landfalling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storms in the continental United States. </a:t>
            </a:r>
            <a:endParaRPr lang="en-US" sz="2000" dirty="0" smtClean="0">
              <a:solidFill>
                <a:schemeClr val="tx2">
                  <a:lumMod val="90000"/>
                  <a:lumOff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The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2021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 season came to a close with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21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named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storms, 7 hurricanes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, or which four were major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hurricanes. </a:t>
            </a:r>
            <a:endParaRPr lang="en-US" sz="2000" dirty="0" smtClean="0">
              <a:solidFill>
                <a:schemeClr val="tx2">
                  <a:lumMod val="90000"/>
                  <a:lumOff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The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1981 to 2010 average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 has been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12.1 named storms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, with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6.4 hurricanes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Segoe UI" panose="020B0502040204020203" pitchFamily="34" charset="0"/>
              </a:rPr>
              <a:t>and 2.7 major hurricanes.</a:t>
            </a:r>
          </a:p>
        </p:txBody>
      </p:sp>
      <p:pic>
        <p:nvPicPr>
          <p:cNvPr id="9218" name="Picture 2" descr="Fig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58" y="3427116"/>
            <a:ext cx="3960312" cy="24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ota satellit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32" y="1030602"/>
            <a:ext cx="3985238" cy="22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74103" cy="8604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Top 20 Most Costly Disasters in U.S. History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2405" name="Rectangle 1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89450" y="6492875"/>
            <a:ext cx="11455966" cy="365125"/>
          </a:xfrm>
        </p:spPr>
        <p:txBody>
          <a:bodyPr/>
          <a:lstStyle/>
          <a:p>
            <a:pPr>
              <a:defRPr/>
            </a:pPr>
            <a:fld id="{E220AE91-0BB9-4CEB-8C50-0B03C716B4B3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23</a:t>
            </a:fld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376" name="Picture 256" descr="ch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7" y="860425"/>
            <a:ext cx="10224632" cy="54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34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Wildfires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56" y="4414059"/>
            <a:ext cx="10500360" cy="19697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000" dirty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Marshall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Fire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Boulder County about 20 miles northwest of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Denver</a:t>
            </a:r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believed to be the most destructive fire in Colorado history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600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homes, a shopping center and a hotel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were destroyed; causing billions in damage.</a:t>
            </a:r>
          </a:p>
          <a:p>
            <a:endParaRPr lang="en-US" sz="1600" b="1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2021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season was a record-setting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for the state of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California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the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United States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a whole.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According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Calfire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Dixie fire </a:t>
            </a:r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was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second largest fire on record in the state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burned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963,309 acres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destroyed 1,329 structures in five counties and damaged 95 structures.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than $630 million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costs was incurred in suppressing the Dixie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fire. </a:t>
            </a:r>
            <a:r>
              <a:rPr lang="en-US" sz="1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PG&amp;E has been expected to lose $1.15B. 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Century Gothic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752" y="1539962"/>
            <a:ext cx="3670809" cy="2442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40" y="839287"/>
            <a:ext cx="2357575" cy="3143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51" y="1562099"/>
            <a:ext cx="4308130" cy="24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Wildfires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505" y="3955773"/>
            <a:ext cx="10388055" cy="24280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“The total damage and cumulative economic loss for the 2021 wildfire season is expected to be between $70 billion and $90 billion in the U.S. with $45 billion to $55 billion of those damages to California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alone.” </a:t>
            </a:r>
            <a:r>
              <a:rPr lang="en-US" sz="20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lang="en-US" sz="2000" i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AccuWeather</a:t>
            </a:r>
            <a:r>
              <a:rPr lang="en-US" sz="2000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endParaRPr lang="en-US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Insured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losses from wildfires in the U.S. have exceeded $13 billion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and economic losses have topped $20 billion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three of the last four years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according to Aon.</a:t>
            </a:r>
          </a:p>
          <a:p>
            <a:endParaRPr lang="en-US" dirty="0"/>
          </a:p>
        </p:txBody>
      </p:sp>
      <p:pic>
        <p:nvPicPr>
          <p:cNvPr id="5" name="Picture 2" descr="https://www.iii.org/sites/default/files/p_wildfire_587794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96" y="1281391"/>
            <a:ext cx="6175379" cy="247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Droughts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36" y="1494362"/>
            <a:ext cx="3879495" cy="23276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44" y="975353"/>
            <a:ext cx="4471625" cy="32677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9060" y="5410149"/>
            <a:ext cx="10338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Much of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California has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received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less than half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 average rain and snowfall since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October of 2020,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with some areas seeing as little as a quarter. For most of Northern California, the past two years have been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second driest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 record.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9060" y="4413456"/>
            <a:ext cx="1033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Drought is characterized by deficit — of rainfall, snow, runoff into rivers, storage in reservoirs and more. And all of these factors are in dire shape this year.</a:t>
            </a:r>
          </a:p>
        </p:txBody>
      </p:sp>
    </p:spTree>
    <p:extLst>
      <p:ext uri="{BB962C8B-B14F-4D97-AF65-F5344CB8AC3E}">
        <p14:creationId xmlns:p14="http://schemas.microsoft.com/office/powerpoint/2010/main" val="37956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Droughts &amp; Desalination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72" y="1511971"/>
            <a:ext cx="2556264" cy="261771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420" y="1487786"/>
            <a:ext cx="3963427" cy="2515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105" y="4255799"/>
            <a:ext cx="10437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Desalination is the process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 converting seawater into drinking water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by removing its salt content.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05" y="4752514"/>
            <a:ext cx="9740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California currently has 12 seawater desalination facilities in operation.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105" y="5264436"/>
            <a:ext cx="10378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The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Alameda County Water District built the Newark desalination facility to treat groundwater near the San Francisco Bay that had been contaminated with bay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water. Whereas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before it would just pump out the saltier water, now it treats it and produces about 12 million gallons per day, or about 25% of the overall water supply for the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Southern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Alameda County area.</a:t>
            </a:r>
          </a:p>
        </p:txBody>
      </p:sp>
    </p:spTree>
    <p:extLst>
      <p:ext uri="{BB962C8B-B14F-4D97-AF65-F5344CB8AC3E}">
        <p14:creationId xmlns:p14="http://schemas.microsoft.com/office/powerpoint/2010/main" val="7797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pPr/>
              <a:t>28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Earthquakes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1509" y="3957951"/>
            <a:ext cx="5048657" cy="25545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to be overlooked, Earthquakes are inevitable and can happen at any time. </a:t>
            </a:r>
          </a:p>
          <a:p>
            <a:pPr lvl="0" algn="just">
              <a:defRPr/>
            </a:pP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>
              <a:defRPr/>
            </a:pPr>
            <a:r>
              <a:rPr lang="en-US" sz="2000" kern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 impacts of an earthquake can be devastating on first party property, and expected business revenues. </a:t>
            </a:r>
          </a:p>
          <a:p>
            <a:pPr lvl="0" algn="just">
              <a:defRPr/>
            </a:pP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>
              <a:defRPr/>
            </a:pPr>
            <a:endParaRPr kumimoji="0" lang="en-US" sz="20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07" y="3540246"/>
            <a:ext cx="4316654" cy="2678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94" y="1006364"/>
            <a:ext cx="4270917" cy="2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756" y="136711"/>
            <a:ext cx="10500360" cy="818374"/>
          </a:xfrm>
        </p:spPr>
        <p:txBody>
          <a:bodyPr/>
          <a:lstStyle/>
          <a:p>
            <a:pPr algn="ctr"/>
            <a:r>
              <a:rPr lang="en-US" dirty="0" smtClean="0"/>
              <a:t>How was 2021? </a:t>
            </a:r>
            <a:endParaRPr lang="en-US" dirty="0"/>
          </a:p>
        </p:txBody>
      </p:sp>
      <p:pic>
        <p:nvPicPr>
          <p:cNvPr id="24578" name="Picture 2" descr="https://mcusercontent.com/a3456c0da4d76e1d32d7b7663/images/d2c79ffe-fbee-4fea-028b-50e25361e209.png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49" y="1088227"/>
            <a:ext cx="8125445" cy="566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607287" y="1967948"/>
            <a:ext cx="1341783" cy="72555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716617" y="1967948"/>
            <a:ext cx="983974" cy="72555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7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3913" y="1325340"/>
            <a:ext cx="10133187" cy="4438997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Highlights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insured catastrophe losses in the year 2021 are expected to rise to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$112 billion, 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fourth highest on record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with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Hurricane Ida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being the main loss-making event, according to an estimate by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Swiss Re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U.S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Wildfires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Storms,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‘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Inflation’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continue to create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intense pressure on 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insurers,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causing insured losses in the billions, and while COVID -19 has of course added new types of losses to the mix, more so, it has created additional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uncertainty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 is adding to an already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challenging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insurance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marketplace</a:t>
            </a:r>
            <a:r>
              <a:rPr lang="en-US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000" dirty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b="1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Winter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storm Uri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caused an estimated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USD </a:t>
            </a:r>
            <a:r>
              <a:rPr 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$20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billion insured losses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U.S., the </a:t>
            </a: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highest ever recorded for this peril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country.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468941" y="978532"/>
            <a:ext cx="1275350" cy="0"/>
          </a:xfrm>
          <a:prstGeom prst="line">
            <a:avLst/>
          </a:prstGeom>
          <a:ln w="857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65128" y="5961554"/>
            <a:ext cx="5486400" cy="42227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Source: A.M. Best, ISO, Verisk, Property Casualty Insurers Association of America (PCI)</a:t>
            </a:r>
          </a:p>
        </p:txBody>
      </p:sp>
    </p:spTree>
    <p:extLst>
      <p:ext uri="{BB962C8B-B14F-4D97-AF65-F5344CB8AC3E}">
        <p14:creationId xmlns:p14="http://schemas.microsoft.com/office/powerpoint/2010/main" val="37637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628" y="991641"/>
            <a:ext cx="3547369" cy="81837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Take Aways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1524001" y="6460698"/>
            <a:ext cx="91439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DA8F99-6DC3-455C-AF63-8E6348D4C874}" type="slidenum">
              <a:rPr lang="en-US" smtClean="0">
                <a:solidFill>
                  <a:prstClr val="white">
                    <a:lumMod val="50000"/>
                  </a:prstClr>
                </a:solidFill>
                <a:sym typeface="Gill Sans" charset="0"/>
              </a:rPr>
              <a:pPr/>
              <a:t>30</a:t>
            </a:fld>
            <a:endParaRPr lang="en-US" dirty="0">
              <a:solidFill>
                <a:prstClr val="white">
                  <a:lumMod val="50000"/>
                </a:prstClr>
              </a:solidFill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15600" y="39237"/>
            <a:ext cx="1676400" cy="505050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5518906" y="1999497"/>
            <a:ext cx="5987111" cy="40333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Catastrophic events have been occurring with greater intensity and frequency.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Insurance markets are reacting with underwriting and pricing changes.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Risk modeling continues to lead underwriting focus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climate impacts have worsened the outlook for wet and dry lands.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California’s exposure to catastrophic property losses from wildfire has upended the property market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Fires continue to increase in size and frequency</a:t>
            </a:r>
            <a:r>
              <a:rPr 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 troubling trend.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6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80" y="0"/>
            <a:ext cx="4632960" cy="6858000"/>
          </a:xfrm>
          <a:prstGeom prst="rect">
            <a:avLst/>
          </a:prstGeom>
        </p:spPr>
      </p:pic>
      <p:sp>
        <p:nvSpPr>
          <p:cNvPr id="6" name="Flowchart: Manual Input 5"/>
          <p:cNvSpPr/>
          <p:nvPr/>
        </p:nvSpPr>
        <p:spPr>
          <a:xfrm rot="16200000" flipH="1">
            <a:off x="2523764" y="790574"/>
            <a:ext cx="6858002" cy="527685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497334" y="3019814"/>
            <a:ext cx="4410996" cy="818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Normal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09400" y="2450994"/>
            <a:ext cx="482600" cy="164051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97334" y="4167713"/>
            <a:ext cx="3632196" cy="0"/>
          </a:xfrm>
          <a:prstGeom prst="line">
            <a:avLst/>
          </a:prstGeom>
          <a:ln w="9525">
            <a:solidFill>
              <a:schemeClr val="accent1">
                <a:alpha val="60000"/>
              </a:schemeClr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7334" y="2527194"/>
            <a:ext cx="929813" cy="0"/>
          </a:xfrm>
          <a:prstGeom prst="line">
            <a:avLst/>
          </a:prstGeom>
          <a:ln w="57150">
            <a:solidFill>
              <a:schemeClr val="accent5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5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The Landscape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505" y="1690578"/>
            <a:ext cx="10388055" cy="469325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Insurance Landscape: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Markets have contracted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Underwriting has become more conservative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Variability further challenges the market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Workforce: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Remote work: new normal for many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Job mobility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Vaccination/pandemic concerns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Society: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Polarization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Worldwide focus on climate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Risk Manager’s Concerns?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905" t="26676" r="24379" b="10822"/>
          <a:stretch/>
        </p:blipFill>
        <p:spPr>
          <a:xfrm>
            <a:off x="1834123" y="1349306"/>
            <a:ext cx="8490977" cy="51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42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8078" y="755374"/>
            <a:ext cx="3897258" cy="22253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Societal Views Affect Businesses and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Bring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About New Risk</a:t>
            </a:r>
          </a:p>
        </p:txBody>
      </p:sp>
      <p:pic>
        <p:nvPicPr>
          <p:cNvPr id="5" name="Picture 2" descr="https://riskandinsurance.com/wp-content/uploads/2021/03/R4-21p14_RiskMatrix_Liberty-V5-Plot-Points-1040x1082-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64" y="0"/>
            <a:ext cx="6980362" cy="62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00360" cy="818374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Workplace Interruptions Every Day</a:t>
            </a:r>
          </a:p>
        </p:txBody>
      </p:sp>
      <p:pic>
        <p:nvPicPr>
          <p:cNvPr id="5" name="Picture 2" descr="https://riskandinsurance.com/wp-content/uploads/2020/03/R04-20p_RiskMatrix_Liberty_PlotPoints_1040x1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11" y="569201"/>
            <a:ext cx="6980468" cy="58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Liability Landscape: “Nuclear Outcomes”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027" y="1862154"/>
            <a:ext cx="10664042" cy="42715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Litigation </a:t>
            </a:r>
            <a:r>
              <a:rPr lang="en-US" dirty="0" smtClean="0"/>
              <a:t>financing/funding </a:t>
            </a:r>
            <a:r>
              <a:rPr lang="en-US" dirty="0"/>
              <a:t>is </a:t>
            </a:r>
            <a:r>
              <a:rPr lang="en-US" b="1" dirty="0"/>
              <a:t>where a third party provides the financial resources to enable costly litigation or arbitration cases to proceed</a:t>
            </a:r>
            <a:r>
              <a:rPr lang="en-US" dirty="0"/>
              <a:t>. The litigant obtains all or part of the financing to cover its legal costs from a private commercial litigation funder, who has no direct interest in the proceedings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algn="ctr"/>
            <a:r>
              <a:rPr lang="en-US" i="1" dirty="0">
                <a:solidFill>
                  <a:srgbClr val="CC9900"/>
                </a:solidFill>
              </a:rPr>
              <a:t>“The lawsuit finance </a:t>
            </a:r>
            <a:r>
              <a:rPr lang="en-US" i="1" dirty="0" smtClean="0">
                <a:solidFill>
                  <a:srgbClr val="CC9900"/>
                </a:solidFill>
              </a:rPr>
              <a:t>industry is </a:t>
            </a:r>
            <a:r>
              <a:rPr lang="en-US" b="1" i="1" dirty="0">
                <a:solidFill>
                  <a:srgbClr val="CC9900"/>
                </a:solidFill>
              </a:rPr>
              <a:t>largely unsupervised </a:t>
            </a:r>
            <a:r>
              <a:rPr lang="en-US" i="1" dirty="0">
                <a:solidFill>
                  <a:srgbClr val="CC9900"/>
                </a:solidFill>
              </a:rPr>
              <a:t>and </a:t>
            </a:r>
            <a:r>
              <a:rPr lang="en-US" i="1" dirty="0" smtClean="0">
                <a:solidFill>
                  <a:srgbClr val="CC9900"/>
                </a:solidFill>
              </a:rPr>
              <a:t>is not </a:t>
            </a:r>
            <a:r>
              <a:rPr lang="en-US" i="1" dirty="0">
                <a:solidFill>
                  <a:srgbClr val="CC9900"/>
                </a:solidFill>
              </a:rPr>
              <a:t>regulated at all </a:t>
            </a:r>
            <a:r>
              <a:rPr lang="en-US" i="1" dirty="0" smtClean="0">
                <a:solidFill>
                  <a:srgbClr val="CC9900"/>
                </a:solidFill>
              </a:rPr>
              <a:t>at the federal level.”</a:t>
            </a:r>
          </a:p>
          <a:p>
            <a:pPr algn="ctr"/>
            <a:endParaRPr lang="en-US" i="1" dirty="0">
              <a:solidFill>
                <a:srgbClr val="CC9900"/>
              </a:solidFill>
            </a:endParaRPr>
          </a:p>
          <a:p>
            <a:pPr algn="ctr"/>
            <a:r>
              <a:rPr lang="en-US" i="1" dirty="0">
                <a:solidFill>
                  <a:srgbClr val="CC9900"/>
                </a:solidFill>
              </a:rPr>
              <a:t>“</a:t>
            </a:r>
            <a:r>
              <a:rPr lang="en-US" b="1" i="1" dirty="0">
                <a:solidFill>
                  <a:srgbClr val="CC9900"/>
                </a:solidFill>
              </a:rPr>
              <a:t>Plaintiffs can </a:t>
            </a:r>
            <a:r>
              <a:rPr lang="en-US" b="1" i="1" dirty="0" smtClean="0">
                <a:solidFill>
                  <a:srgbClr val="CC9900"/>
                </a:solidFill>
              </a:rPr>
              <a:t>exponentially increase </a:t>
            </a:r>
            <a:r>
              <a:rPr lang="en-US" b="1" i="1" dirty="0">
                <a:solidFill>
                  <a:srgbClr val="CC9900"/>
                </a:solidFill>
              </a:rPr>
              <a:t>the potential for </a:t>
            </a:r>
            <a:r>
              <a:rPr lang="en-US" b="1" i="1" dirty="0" smtClean="0">
                <a:solidFill>
                  <a:srgbClr val="CC9900"/>
                </a:solidFill>
              </a:rPr>
              <a:t>favorable outcomes </a:t>
            </a:r>
            <a:r>
              <a:rPr lang="en-US" b="1" i="1" dirty="0">
                <a:solidFill>
                  <a:srgbClr val="CC9900"/>
                </a:solidFill>
              </a:rPr>
              <a:t>by funding </a:t>
            </a:r>
            <a:r>
              <a:rPr lang="en-US" b="1" i="1" dirty="0" smtClean="0">
                <a:solidFill>
                  <a:srgbClr val="CC9900"/>
                </a:solidFill>
              </a:rPr>
              <a:t>additional surgeries </a:t>
            </a:r>
            <a:r>
              <a:rPr lang="en-US" b="1" i="1" dirty="0">
                <a:solidFill>
                  <a:srgbClr val="CC9900"/>
                </a:solidFill>
              </a:rPr>
              <a:t>and medical </a:t>
            </a:r>
            <a:r>
              <a:rPr lang="en-US" b="1" i="1" dirty="0" smtClean="0">
                <a:solidFill>
                  <a:srgbClr val="CC9900"/>
                </a:solidFill>
              </a:rPr>
              <a:t>treatments </a:t>
            </a:r>
            <a:r>
              <a:rPr lang="en-US" i="1" dirty="0" smtClean="0">
                <a:solidFill>
                  <a:srgbClr val="CC9900"/>
                </a:solidFill>
              </a:rPr>
              <a:t>and </a:t>
            </a:r>
            <a:r>
              <a:rPr lang="en-US" i="1" dirty="0">
                <a:solidFill>
                  <a:srgbClr val="CC9900"/>
                </a:solidFill>
              </a:rPr>
              <a:t>hiring expensive experts </a:t>
            </a:r>
            <a:r>
              <a:rPr lang="en-US" i="1" dirty="0" smtClean="0">
                <a:solidFill>
                  <a:srgbClr val="CC9900"/>
                </a:solidFill>
              </a:rPr>
              <a:t>who work </a:t>
            </a:r>
            <a:r>
              <a:rPr lang="en-US" i="1" dirty="0">
                <a:solidFill>
                  <a:srgbClr val="CC9900"/>
                </a:solidFill>
              </a:rPr>
              <a:t>to inflate damage </a:t>
            </a:r>
            <a:r>
              <a:rPr lang="en-US" i="1" dirty="0" smtClean="0">
                <a:solidFill>
                  <a:srgbClr val="CC9900"/>
                </a:solidFill>
              </a:rPr>
              <a:t>models.”</a:t>
            </a:r>
          </a:p>
          <a:p>
            <a:pPr algn="ctr"/>
            <a:endParaRPr lang="en-US" i="1" dirty="0" smtClean="0">
              <a:solidFill>
                <a:srgbClr val="CC9900"/>
              </a:solidFill>
            </a:endParaRPr>
          </a:p>
          <a:p>
            <a:pPr algn="ctr"/>
            <a:r>
              <a:rPr lang="en-US" i="1" dirty="0">
                <a:solidFill>
                  <a:srgbClr val="CC9900"/>
                </a:solidFill>
              </a:rPr>
              <a:t>“</a:t>
            </a:r>
            <a:r>
              <a:rPr lang="en-US" b="1" i="1" dirty="0">
                <a:solidFill>
                  <a:srgbClr val="CC9900"/>
                </a:solidFill>
              </a:rPr>
              <a:t>When medical damages </a:t>
            </a:r>
            <a:r>
              <a:rPr lang="en-US" b="1" i="1" dirty="0" smtClean="0">
                <a:solidFill>
                  <a:srgbClr val="CC9900"/>
                </a:solidFill>
              </a:rPr>
              <a:t>trend upward</a:t>
            </a:r>
            <a:r>
              <a:rPr lang="en-US" b="1" i="1" dirty="0">
                <a:solidFill>
                  <a:srgbClr val="CC9900"/>
                </a:solidFill>
              </a:rPr>
              <a:t>, the non-economic damages (pain and suffering) follow. </a:t>
            </a:r>
            <a:r>
              <a:rPr lang="en-US" i="1" dirty="0">
                <a:solidFill>
                  <a:srgbClr val="CC9900"/>
                </a:solidFill>
              </a:rPr>
              <a:t>The outcome is that higher indemnity dollars are required to dispose of the case, whether by settlement or by verdict.”</a:t>
            </a:r>
          </a:p>
          <a:p>
            <a:pPr algn="ctr"/>
            <a:endParaRPr lang="en-US" i="1" dirty="0">
              <a:solidFill>
                <a:srgbClr val="CC9900"/>
              </a:solidFill>
            </a:endParaRPr>
          </a:p>
          <a:p>
            <a:pPr algn="ctr"/>
            <a:endParaRPr lang="en-US" i="1" dirty="0">
              <a:solidFill>
                <a:srgbClr val="CC990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79" y="5672844"/>
            <a:ext cx="1037916" cy="9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19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9902" y="706617"/>
            <a:ext cx="10500360" cy="818374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Social Inflation, a continued trend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Picture 2" descr="https://www.vgminsurance.com/uploads/userfiles/files/images/Jury%20awards%20-%20graph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13" y="1195118"/>
            <a:ext cx="7975517" cy="441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917" y="5737498"/>
            <a:ext cx="844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From 2015 to 2020, the median cost of a jury award over $10 million increased by 35%, from $20 million to $27 million, according to </a:t>
            </a:r>
            <a:r>
              <a:rPr lang="en-US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Advisen’s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loss database.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26922"/>
            <a:ext cx="10500360" cy="818374"/>
          </a:xfrm>
        </p:spPr>
        <p:txBody>
          <a:bodyPr/>
          <a:lstStyle/>
          <a:p>
            <a:r>
              <a:rPr lang="en-US" dirty="0" smtClean="0"/>
              <a:t>Median Cost of Single Fatality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715" y="1286187"/>
            <a:ext cx="9405329" cy="50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92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Homelessness in America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7223" y="1585399"/>
            <a:ext cx="5888922" cy="309168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39</a:t>
            </a:fld>
            <a:endParaRPr lang="en-US"/>
          </a:p>
        </p:txBody>
      </p:sp>
      <p:pic>
        <p:nvPicPr>
          <p:cNvPr id="19458" name="Picture 2" descr="https://miro.medium.com/max/500/1*3T1jNOSX5CQd6xdG15_-y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45" y="82177"/>
            <a:ext cx="5233490" cy="6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79237"/>
            <a:ext cx="3325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Right: endhomelessness.org Left: sfgov.org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8671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9186" y="782379"/>
            <a:ext cx="5811681" cy="5761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Key Industry Metrics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0166" y="2249296"/>
            <a:ext cx="2997231" cy="299723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30441" y="2237665"/>
            <a:ext cx="1581095" cy="2997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052469" y="2399880"/>
            <a:ext cx="2696066" cy="269606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1171569" y="2518978"/>
            <a:ext cx="2457866" cy="245786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>
            <a:off x="2675120" y="2233524"/>
            <a:ext cx="110641" cy="11064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675120" y="5143109"/>
            <a:ext cx="110641" cy="11064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55336" y="742896"/>
            <a:ext cx="708436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Insurers’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combined ratio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was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96.9%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H1 2021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 improving from prior year by 2.9%.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Policyholder surplus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rose</a:t>
            </a:r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7.2%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year end 2020 to $972.4B.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 underwriting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income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H1 2021 increased 27.9%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the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prior period; as a 5.4% growth in net earned premiums and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55.3% decline in policyholder dividends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offset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increases in incurred losses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loss adjustment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underwriting </a:t>
            </a:r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expenses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Signs </a:t>
            </a:r>
            <a:r>
              <a:rPr lang="en-US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point to a healthy, yet unsettled, insurance market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due to the unknowns of </a:t>
            </a:r>
            <a:r>
              <a:rPr lang="en-US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COVID-19 Variants,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weather extremes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sea level rise,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wildfires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catastrophic losses,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inflation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investment earnings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 All remain areas of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concern for insurers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308" y="6467540"/>
            <a:ext cx="5486400" cy="42227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Source: A.M. Best, ISO, Verisk, Property Casualty Insurers Association of America (PCI)</a:t>
            </a:r>
          </a:p>
        </p:txBody>
      </p:sp>
    </p:spTree>
    <p:extLst>
      <p:ext uri="{BB962C8B-B14F-4D97-AF65-F5344CB8AC3E}">
        <p14:creationId xmlns:p14="http://schemas.microsoft.com/office/powerpoint/2010/main" val="25116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Mass Shootings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2" descr="https://static01.nyt.com/images/2021/05/26/reader-center/mass-shootings-map/mass-shootings-map-articleLarge-v7.png?quality=75&amp;auto=webp&amp;disable=up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45" y="1368435"/>
            <a:ext cx="7676416" cy="48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0414" y="6242959"/>
            <a:ext cx="172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New York Times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15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Cyber Facts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3709740"/>
            <a:ext cx="5176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Cyber ranks as the 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top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business concern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4308121"/>
            <a:ext cx="1050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Of </a:t>
            </a:r>
            <a:r>
              <a:rPr lang="en-US" sz="2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1,200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business leaders who participated in a</a:t>
            </a:r>
            <a:r>
              <a:rPr lang="en-US" sz="2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national survey, 59% said they worry some or a great deal about cyber, compared to medical cost inflation (53%) and increasing employee benefit costs (53%). </a:t>
            </a:r>
            <a:endParaRPr lang="en-US" sz="24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results mark a return to the top spot for cyber, which also ranked first in 2019.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74" y="1528091"/>
            <a:ext cx="2882762" cy="1921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07" y="1028530"/>
            <a:ext cx="4459547" cy="29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Multi-Factor Authentication &amp; Phishing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01804"/>
            <a:ext cx="10388055" cy="3708082"/>
          </a:xfrm>
        </p:spPr>
        <p:txBody>
          <a:bodyPr/>
          <a:lstStyle/>
          <a:p>
            <a:r>
              <a:rPr lang="en-US" sz="1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Multi-Factor </a:t>
            </a:r>
            <a:r>
              <a:rPr lang="en-US" sz="18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Authentication (MFA)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adds another layer of protection, in addition to your passwords. It requires that a user provides multiple credentials (factors) to validate his or her identity. </a:t>
            </a:r>
          </a:p>
          <a:p>
            <a:endParaRPr lang="en-US" sz="18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MFA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now commonly a minimum requirement for cyber </a:t>
            </a:r>
            <a:r>
              <a:rPr lang="en-US" sz="1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insurance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from most carriers. MFA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for remote networks reduces the potential for a network security breach caused by a cracked, lost, or stolen </a:t>
            </a:r>
            <a:r>
              <a:rPr lang="en-US" sz="1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password. MFA 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for email reduces the potential for access and control of corporate email accounts. </a:t>
            </a:r>
          </a:p>
          <a:p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909157"/>
            <a:ext cx="106472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Phishing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is an attempt to trick you into providing personal or financial information by pretending to be from a legitimate entity or person. </a:t>
            </a:r>
            <a:endParaRPr lang="en-US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Usually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through emails disguised as legitimate communication from reputable sources (i.e. an employee of your own company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).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7385" y="5731765"/>
            <a:ext cx="9799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More than 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$3 billion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has been lost to targeted spear phishing over the past 3 years.</a:t>
            </a:r>
          </a:p>
        </p:txBody>
      </p:sp>
    </p:spTree>
    <p:extLst>
      <p:ext uri="{BB962C8B-B14F-4D97-AF65-F5344CB8AC3E}">
        <p14:creationId xmlns:p14="http://schemas.microsoft.com/office/powerpoint/2010/main" val="5955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Aging Infrastructure - 2021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458" name="Picture 2" descr="1 killed, dozens missing as building collapses in heavily Jewish Florida  town | The Times of Israe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2451" r="16736" b="2319"/>
          <a:stretch/>
        </p:blipFill>
        <p:spPr bwMode="auto">
          <a:xfrm>
            <a:off x="4382510" y="1787938"/>
            <a:ext cx="3508513" cy="30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ollapsed bridge rated &amp;#39;poor&amp;#39; in 2021 inspection, Mayor &amp;#39;misstated&amp;#39;  condition Wednesd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0423"/>
          <a:stretch/>
        </p:blipFill>
        <p:spPr bwMode="auto">
          <a:xfrm>
            <a:off x="169343" y="1441813"/>
            <a:ext cx="4323522" cy="286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he view of Highway 1 on Friday, after a chunk of the roadway collapsed into the Pacific Ocea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1" y="4399779"/>
            <a:ext cx="3748305" cy="2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Empty Dam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2" r="8937" b="18856"/>
          <a:stretch/>
        </p:blipFill>
        <p:spPr bwMode="auto">
          <a:xfrm>
            <a:off x="4397002" y="4813446"/>
            <a:ext cx="3382755" cy="15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The New Harmony Toll Bridge, linking Illinois and Indiana over the Wabash River, has been closed since 2012 because of structural concerns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93" y="316834"/>
            <a:ext cx="3980739" cy="25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The Sanford Lake Dam, which sat on the Tittabawassee River in Michigan, collapsed in May 2020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14405" r="8910" b="18274"/>
          <a:stretch/>
        </p:blipFill>
        <p:spPr bwMode="auto">
          <a:xfrm>
            <a:off x="7385227" y="3218414"/>
            <a:ext cx="4224131" cy="23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6756" y="116830"/>
            <a:ext cx="10500360" cy="81837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Aging Infrastructure – 2022 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5602" name="Picture 2" descr="Though often crowded, only three or four cars and a bus were on the bridge early Friday morning, officials sai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23" y="1428038"/>
            <a:ext cx="7550426" cy="50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6316" y="996955"/>
            <a:ext cx="10344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i="1" dirty="0">
                <a:solidFill>
                  <a:srgbClr val="121212"/>
                </a:solidFill>
                <a:latin typeface="nyt-cheltenham"/>
              </a:rPr>
              <a:t>Pittsburgh Bridge Collapses Hours Before Biden Infrastructure Visit</a:t>
            </a:r>
            <a:endParaRPr lang="en-US" b="1" i="1" dirty="0">
              <a:solidFill>
                <a:srgbClr val="121212"/>
              </a:solidFill>
              <a:effectLst/>
              <a:latin typeface="nyt-cheltenham"/>
            </a:endParaRPr>
          </a:p>
        </p:txBody>
      </p:sp>
    </p:spTree>
    <p:extLst>
      <p:ext uri="{BB962C8B-B14F-4D97-AF65-F5344CB8AC3E}">
        <p14:creationId xmlns:p14="http://schemas.microsoft.com/office/powerpoint/2010/main" val="2170014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Aways </a:t>
            </a:r>
            <a:endParaRPr lang="en-US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5146140" y="999241"/>
            <a:ext cx="6726749" cy="4674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Challenges and uncertainties resulting from the ongoing COVID-19 pandemic response.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your entity prepared for further financial insecurity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Cyber Security: “Not if, but When” your entity will suffer a data breach.  Are you prepared?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Aging infrastructure… Who’s footing the bill?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75120" y="2360524"/>
            <a:ext cx="110641" cy="11064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622000" y="4555369"/>
            <a:ext cx="110641" cy="11064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3451432" y="3514498"/>
            <a:ext cx="816124" cy="0"/>
          </a:xfrm>
          <a:prstGeom prst="line">
            <a:avLst/>
          </a:prstGeom>
          <a:ln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212235" y="3459177"/>
            <a:ext cx="110641" cy="11064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9" t="431" r="10386" b="3652"/>
          <a:stretch/>
        </p:blipFill>
        <p:spPr>
          <a:xfrm>
            <a:off x="0" y="0"/>
            <a:ext cx="636309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lowchart: Manual Input 5"/>
          <p:cNvSpPr/>
          <p:nvPr/>
        </p:nvSpPr>
        <p:spPr>
          <a:xfrm rot="16200000" flipH="1">
            <a:off x="2523764" y="790574"/>
            <a:ext cx="6858002" cy="527685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497334" y="3019814"/>
            <a:ext cx="6400052" cy="818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the Future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09400" y="2450994"/>
            <a:ext cx="482600" cy="164051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97334" y="4167713"/>
            <a:ext cx="3632196" cy="0"/>
          </a:xfrm>
          <a:prstGeom prst="line">
            <a:avLst/>
          </a:prstGeom>
          <a:ln w="9525">
            <a:solidFill>
              <a:schemeClr val="accent1">
                <a:alpha val="60000"/>
              </a:schemeClr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7334" y="2527194"/>
            <a:ext cx="929813" cy="0"/>
          </a:xfrm>
          <a:prstGeom prst="line">
            <a:avLst/>
          </a:prstGeom>
          <a:ln w="57150">
            <a:solidFill>
              <a:schemeClr val="accent5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"/>
          <p:cNvSpPr txBox="1">
            <a:spLocks/>
          </p:cNvSpPr>
          <p:nvPr/>
        </p:nvSpPr>
        <p:spPr>
          <a:xfrm>
            <a:off x="4907736" y="65362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525B1-14D3-4043-96C3-3E66F944D18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Liability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Renewal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Outlook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505" y="1781636"/>
            <a:ext cx="10388055" cy="460219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Excess liability market: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Severity trends continue, which gives reason to expect continued hard market conditions with carriers providing lower limit options.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Higher excess layers seeking disproportionately high percentage increases.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market has hardened considerably for the past three renewal cycles, and at current premium levels the path forward is unclear and likely account specific (losses).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Specific problem areas: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Aggregate limits – pools should consider impact to shared risk layers with reinsurance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Attachment point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Overall capacity issues when trying to build a large limit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Underwritin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focus: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Law Enforcement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Sexual Abuse &amp; Molestation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Wildfire Liability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Property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Renewal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Outlook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50505" y="1690577"/>
            <a:ext cx="10388055" cy="469325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Continued scrutiny of client data (SOV, loss runs, COPE,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Building materials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Date of construction / building codes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Environment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Values Reporting and Trending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Higher than average trend </a:t>
            </a:r>
            <a:r>
              <a:rPr lang="en-US" dirty="0" smtClean="0"/>
              <a:t>factors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Labor </a:t>
            </a:r>
            <a:r>
              <a:rPr lang="en-US" dirty="0"/>
              <a:t>shortages, material costs, supply chain interruption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Increased retentions and caps on certain types of exposure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Wildfire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Silent Cyber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Market Stabilizing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Rates continue to </a:t>
            </a:r>
            <a:r>
              <a:rPr lang="en-US" dirty="0"/>
              <a:t>be </a:t>
            </a:r>
            <a:r>
              <a:rPr lang="en-US" dirty="0" smtClean="0"/>
              <a:t>moderating, dependent </a:t>
            </a:r>
            <a:r>
              <a:rPr lang="en-US" dirty="0"/>
              <a:t>on loss experience; along with the accepted values trending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98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49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Cyber Renewal Outlook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0014" y="1764223"/>
            <a:ext cx="10308546" cy="404785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Continued Rate Pressure on Cyber </a:t>
            </a: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placements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1700" dirty="0" smtClean="0"/>
              <a:t>Premium increases vary by industry segment.</a:t>
            </a:r>
          </a:p>
          <a:p>
            <a:pPr lvl="1">
              <a:lnSpc>
                <a:spcPct val="70000"/>
              </a:lnSpc>
            </a:pPr>
            <a:r>
              <a:rPr lang="en-US" sz="1700" dirty="0" smtClean="0"/>
              <a:t> </a:t>
            </a:r>
            <a:endParaRPr lang="en-US" sz="22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Push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for increased retentions</a:t>
            </a: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Expect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sub-limits, particularly for ransomware losses</a:t>
            </a: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Underwriting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scrutiny on network </a:t>
            </a: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security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1700" dirty="0" smtClean="0"/>
              <a:t>Minimum standards.</a:t>
            </a: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Many carriers will </a:t>
            </a: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no longer write 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public entities or </a:t>
            </a:r>
            <a:r>
              <a:rPr lang="en-US" sz="22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pools</a:t>
            </a:r>
          </a:p>
          <a:p>
            <a:pPr lvl="1">
              <a:lnSpc>
                <a:spcPct val="70000"/>
              </a:lnSpc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90044" cy="6858000"/>
          </a:xfrm>
          <a:prstGeom prst="rect">
            <a:avLst/>
          </a:prstGeom>
        </p:spPr>
      </p:pic>
      <p:sp>
        <p:nvSpPr>
          <p:cNvPr id="6" name="Flowchart: Manual Input 5"/>
          <p:cNvSpPr/>
          <p:nvPr/>
        </p:nvSpPr>
        <p:spPr>
          <a:xfrm rot="16200000" flipH="1">
            <a:off x="2523764" y="790574"/>
            <a:ext cx="6858002" cy="527685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497334" y="2750890"/>
            <a:ext cx="5655334" cy="8183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Property/Casualty Industry Performance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09400" y="2450994"/>
            <a:ext cx="482600" cy="1640519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97334" y="4167713"/>
            <a:ext cx="3632196" cy="0"/>
          </a:xfrm>
          <a:prstGeom prst="line">
            <a:avLst/>
          </a:prstGeom>
          <a:ln w="9525">
            <a:solidFill>
              <a:schemeClr val="accent1">
                <a:alpha val="60000"/>
              </a:schemeClr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7334" y="2527194"/>
            <a:ext cx="929813" cy="0"/>
          </a:xfrm>
          <a:prstGeom prst="line">
            <a:avLst/>
          </a:prstGeom>
          <a:ln w="57150">
            <a:solidFill>
              <a:schemeClr val="accent5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5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50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381024" y="254923"/>
            <a:ext cx="3429952" cy="8175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Parting Thoughts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97607" y="1072485"/>
            <a:ext cx="7658658" cy="5002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past 18 months have been a wild</a:t>
            </a:r>
            <a:r>
              <a:rPr kumimoji="0" lang="en-US" sz="2000" b="1" i="1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ride</a:t>
            </a:r>
            <a:r>
              <a:rPr kumimoji="0" lang="en-US" sz="20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… looking forward</a:t>
            </a:r>
            <a:endParaRPr kumimoji="0" lang="en-US" sz="2000" b="1" i="1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 smtClean="0">
                <a:solidFill>
                  <a:srgbClr val="003D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Overall the insurance market is in a strong financial position.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California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risks face challenges for Liability and Property, and there will be pressure on rates </a:t>
            </a:r>
            <a:r>
              <a:rPr lang="en-US" sz="1800" b="1" dirty="0" smtClean="0">
                <a:solidFill>
                  <a:srgbClr val="003D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increase.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3D5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Loss leaders will continue to see significant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increases and the marketplace for coverage will continue to retract.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Insurance coverage for Sexual Abuse and Molestation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will continue to face pricing and coverage pressures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 smtClean="0">
                <a:solidFill>
                  <a:srgbClr val="003D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Police Reforms and Qualified Immunity will have ramifications on the insurance market.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3D5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D5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Workers’ Compensation</a:t>
            </a:r>
            <a:r>
              <a:rPr lang="en-US" sz="1800" b="1" dirty="0" smtClean="0">
                <a:solidFill>
                  <a:srgbClr val="003D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remains relatively stable.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D5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 rot="5400000">
            <a:off x="121024" y="1035424"/>
            <a:ext cx="5629834" cy="4742330"/>
          </a:xfrm>
          <a:prstGeom prst="flowChartManualInput">
            <a:avLst/>
          </a:pr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1434353"/>
            <a:ext cx="1729756" cy="3776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77904" y="4292663"/>
            <a:ext cx="2888896" cy="0"/>
          </a:xfrm>
          <a:prstGeom prst="line">
            <a:avLst/>
          </a:prstGeom>
          <a:ln w="9525">
            <a:solidFill>
              <a:schemeClr val="accent1">
                <a:alpha val="60000"/>
              </a:schemeClr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77904" y="2209186"/>
            <a:ext cx="929813" cy="0"/>
          </a:xfrm>
          <a:prstGeom prst="line">
            <a:avLst/>
          </a:prstGeom>
          <a:ln w="57150">
            <a:solidFill>
              <a:schemeClr val="accent5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4524898"/>
            <a:ext cx="3474719" cy="1306942"/>
          </a:xfrm>
        </p:spPr>
        <p:txBody>
          <a:bodyPr>
            <a:normAutofit/>
          </a:bodyPr>
          <a:lstStyle/>
          <a:p>
            <a:r>
              <a:rPr lang="en-US" b="1" dirty="0" smtClean="0"/>
              <a:t>January 2022</a:t>
            </a:r>
          </a:p>
          <a:p>
            <a:r>
              <a:rPr lang="en-US" sz="1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Contacts for Questions: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Your Email Address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77904" y="2506093"/>
            <a:ext cx="3761294" cy="18009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 smtClean="0"/>
              <a:t>Thank you! 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Questions?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1100" b="0" i="1" dirty="0" smtClean="0"/>
              <a:t>Please contact us if you would like a copy of this presentation. </a:t>
            </a:r>
            <a:endParaRPr lang="en-US" sz="1600" b="0" i="1" dirty="0"/>
          </a:p>
        </p:txBody>
      </p:sp>
    </p:spTree>
    <p:extLst>
      <p:ext uri="{BB962C8B-B14F-4D97-AF65-F5344CB8AC3E}">
        <p14:creationId xmlns:p14="http://schemas.microsoft.com/office/powerpoint/2010/main" val="22960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24400" y="6389387"/>
            <a:ext cx="2743200" cy="365125"/>
          </a:xfrm>
        </p:spPr>
        <p:txBody>
          <a:bodyPr/>
          <a:lstStyle/>
          <a:p>
            <a:fld id="{856525B1-14D3-4043-96C3-3E66F944D1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872204"/>
            <a:ext cx="8984530" cy="818374"/>
          </a:xfrm>
          <a:noFill/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Q3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2021 U.S. commercial insurance prices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grew again in the third quarter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4873" y="1898474"/>
            <a:ext cx="10682254" cy="340210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lvl="0">
              <a:spcBef>
                <a:spcPts val="2400"/>
              </a:spcBef>
              <a:defRPr/>
            </a:pPr>
            <a:endParaRPr lang="en-US" sz="1000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3038" lvl="0">
              <a:spcBef>
                <a:spcPts val="2400"/>
              </a:spcBef>
              <a:defRPr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nearly 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lines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continue to indicate 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significant price increases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3rd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quarter. </a:t>
            </a:r>
            <a:endParaRPr lang="en-US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3038" lvl="0">
              <a:spcBef>
                <a:spcPts val="2400"/>
              </a:spcBef>
              <a:defRPr/>
            </a:pPr>
            <a:endParaRPr lang="en-US" sz="900" dirty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3038" lvl="0">
              <a:spcBef>
                <a:spcPts val="2400"/>
              </a:spcBef>
              <a:defRPr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Both </a:t>
            </a:r>
            <a:r>
              <a:rPr lang="en-US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excess/umbrella 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liability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directors &amp; officers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liability reported 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significant price increases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though lower than those in the 2nd quarter of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2021.</a:t>
            </a:r>
          </a:p>
          <a:p>
            <a:pPr marL="173038" lvl="0">
              <a:spcBef>
                <a:spcPts val="2400"/>
              </a:spcBef>
              <a:defRPr/>
            </a:pPr>
            <a:endParaRPr lang="en-US" sz="800" dirty="0" smtClean="0">
              <a:solidFill>
                <a:schemeClr val="tx2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3038" lvl="0">
              <a:spcBef>
                <a:spcPts val="2400"/>
              </a:spcBef>
              <a:defRPr/>
            </a:pP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Commercial auto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saw reported price increases near or above double digits for the sixteenth consecutive quarter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while 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property coverage accelerated again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saw </a:t>
            </a:r>
            <a:r>
              <a:rPr lang="en-US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near or above double digit increases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tenth consecutive </a:t>
            </a: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quarter.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6288" y="6435725"/>
            <a:ext cx="5334000" cy="42227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Source: Willis Towers Watson Commercial Lines Insurance Pricing Survey</a:t>
            </a:r>
          </a:p>
        </p:txBody>
      </p:sp>
    </p:spTree>
    <p:extLst>
      <p:ext uri="{BB962C8B-B14F-4D97-AF65-F5344CB8AC3E}">
        <p14:creationId xmlns:p14="http://schemas.microsoft.com/office/powerpoint/2010/main" val="33206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05"/>
          <p:cNvSpPr txBox="1">
            <a:spLocks noGrp="1" noChangeArrowheads="1"/>
          </p:cNvSpPr>
          <p:nvPr/>
        </p:nvSpPr>
        <p:spPr bwMode="auto">
          <a:xfrm>
            <a:off x="1609725" y="6961188"/>
            <a:ext cx="1352550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12/01/09 - 9pm</a:t>
            </a:r>
          </a:p>
        </p:txBody>
      </p:sp>
      <p:sp>
        <p:nvSpPr>
          <p:cNvPr id="47108" name="Rectangle 106"/>
          <p:cNvSpPr txBox="1">
            <a:spLocks noGrp="1" noChangeArrowheads="1"/>
          </p:cNvSpPr>
          <p:nvPr/>
        </p:nvSpPr>
        <p:spPr bwMode="auto">
          <a:xfrm>
            <a:off x="4219575" y="6961188"/>
            <a:ext cx="3752850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eSlide – P6466 – The Financial Crisis and the Future of the P/C</a:t>
            </a:r>
          </a:p>
        </p:txBody>
      </p:sp>
      <p:sp>
        <p:nvSpPr>
          <p:cNvPr id="47109" name="Rectangle 110"/>
          <p:cNvSpPr txBox="1">
            <a:spLocks noGrp="1" noChangeArrowheads="1"/>
          </p:cNvSpPr>
          <p:nvPr/>
        </p:nvSpPr>
        <p:spPr bwMode="auto">
          <a:xfrm>
            <a:off x="10125080" y="6656393"/>
            <a:ext cx="447675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E0CFD-BE9A-4019-957A-DD05277E56E1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545" y="136588"/>
            <a:ext cx="7644879" cy="860425"/>
          </a:xfrm>
        </p:spPr>
        <p:txBody>
          <a:bodyPr/>
          <a:lstStyle/>
          <a:p>
            <a:r>
              <a:rPr lang="en-US" dirty="0"/>
              <a:t>Policyholder Surplus (Capacity), </a:t>
            </a:r>
            <a:br>
              <a:rPr lang="en-US" dirty="0"/>
            </a:br>
            <a:r>
              <a:rPr lang="en-US" dirty="0"/>
              <a:t>2006:Q4–2020:Q4E and 2021F*</a:t>
            </a:r>
          </a:p>
        </p:txBody>
      </p:sp>
      <p:sp>
        <p:nvSpPr>
          <p:cNvPr id="47111" name="Rectangle 4"/>
          <p:cNvSpPr>
            <a:spLocks noChangeArrowheads="1"/>
          </p:cNvSpPr>
          <p:nvPr/>
        </p:nvSpPr>
        <p:spPr bwMode="auto">
          <a:xfrm>
            <a:off x="0" y="6200191"/>
            <a:ext cx="4376057" cy="6555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*2021 is an estimate.  Actual through H1 = $974.904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Sources: ISO, A.M .Best;  Risk and Uncertainty Management Center, University of South Carolina.</a:t>
            </a:r>
          </a:p>
        </p:txBody>
      </p:sp>
      <p:sp>
        <p:nvSpPr>
          <p:cNvPr id="47112" name="PPTShape_0"/>
          <p:cNvSpPr>
            <a:spLocks noChangeArrowheads="1"/>
          </p:cNvSpPr>
          <p:nvPr/>
        </p:nvSpPr>
        <p:spPr bwMode="black">
          <a:xfrm>
            <a:off x="1161143" y="1094483"/>
            <a:ext cx="1262743" cy="2215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1143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5A7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($ Billions)</a:t>
            </a:r>
          </a:p>
        </p:txBody>
      </p:sp>
      <p:graphicFrame>
        <p:nvGraphicFramePr>
          <p:cNvPr id="47106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292788"/>
              </p:ext>
            </p:extLst>
          </p:nvPr>
        </p:nvGraphicFramePr>
        <p:xfrm>
          <a:off x="569343" y="1299786"/>
          <a:ext cx="15889857" cy="5219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Chart" r:id="rId5" imgW="13187483" imgH="4929435" progId="MSGraph.Chart.8">
                  <p:embed followColorScheme="full"/>
                </p:oleObj>
              </mc:Choice>
              <mc:Fallback>
                <p:oleObj name="Chart" r:id="rId5" imgW="13187483" imgH="4929435" progId="MSGraph.Chart.8">
                  <p:embed followColorScheme="full"/>
                  <p:pic>
                    <p:nvPicPr>
                      <p:cNvPr id="47106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43" y="1299786"/>
                        <a:ext cx="15889857" cy="5219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0776" name="AutoShape 8"/>
          <p:cNvSpPr>
            <a:spLocks noChangeArrowheads="1"/>
          </p:cNvSpPr>
          <p:nvPr/>
        </p:nvSpPr>
        <p:spPr bwMode="blackWhite">
          <a:xfrm>
            <a:off x="1965673" y="1603898"/>
            <a:ext cx="1410175" cy="883159"/>
          </a:xfrm>
          <a:prstGeom prst="wedgeRectCallout">
            <a:avLst>
              <a:gd name="adj1" fmla="val 31213"/>
              <a:gd name="adj2" fmla="val 165523"/>
            </a:avLst>
          </a:prstGeom>
          <a:gradFill rotWithShape="1">
            <a:gsLst>
              <a:gs pos="0">
                <a:schemeClr val="accent1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Financial Crisis          (-16.2%)</a:t>
            </a:r>
          </a:p>
        </p:txBody>
      </p:sp>
      <p:sp>
        <p:nvSpPr>
          <p:cNvPr id="47122" name="Text Box 5"/>
          <p:cNvSpPr txBox="1">
            <a:spLocks noChangeArrowheads="1"/>
          </p:cNvSpPr>
          <p:nvPr/>
        </p:nvSpPr>
        <p:spPr bwMode="auto">
          <a:xfrm>
            <a:off x="7323089" y="5440562"/>
            <a:ext cx="2660648" cy="844043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16" name="Text Box 18"/>
          <p:cNvSpPr txBox="1">
            <a:spLocks noChangeArrowheads="1"/>
          </p:cNvSpPr>
          <p:nvPr/>
        </p:nvSpPr>
        <p:spPr bwMode="auto">
          <a:xfrm>
            <a:off x="371705" y="5074476"/>
            <a:ext cx="3395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2010: Q1 data includes $22.5B of paid-in capital from a holding company parent for one insurer’s investment in a non-insurance business.  </a:t>
            </a:r>
          </a:p>
        </p:txBody>
      </p:sp>
      <p:sp>
        <p:nvSpPr>
          <p:cNvPr id="19" name="PPTShape_2"/>
          <p:cNvSpPr>
            <a:spLocks noChangeArrowheads="1"/>
          </p:cNvSpPr>
          <p:nvPr/>
        </p:nvSpPr>
        <p:spPr bwMode="blackWhite">
          <a:xfrm>
            <a:off x="3573486" y="1578392"/>
            <a:ext cx="2563812" cy="934169"/>
          </a:xfrm>
          <a:prstGeom prst="wedgeRectCallout">
            <a:avLst>
              <a:gd name="adj1" fmla="val 16749"/>
              <a:gd name="adj2" fmla="val 134543"/>
            </a:avLst>
          </a:prstGeom>
          <a:gradFill rotWithShape="1">
            <a:gsLst>
              <a:gs pos="0">
                <a:schemeClr val="accent1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Drop due to near-record 2011 CAT losses            (-4.9%)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blackWhite">
          <a:xfrm>
            <a:off x="4880385" y="4826618"/>
            <a:ext cx="6260558" cy="1724438"/>
          </a:xfrm>
          <a:prstGeom prst="rect">
            <a:avLst/>
          </a:prstGeom>
          <a:gradFill rotWithShape="1">
            <a:gsLst>
              <a:gs pos="0">
                <a:srgbClr val="FF6801"/>
              </a:gs>
              <a:gs pos="100000">
                <a:srgbClr val="DC5A01"/>
              </a:gs>
            </a:gsLst>
            <a:lin ang="5400000" scaled="1"/>
          </a:gradFill>
          <a:ln w="12700" algn="ctr">
            <a:solidFill>
              <a:srgbClr val="FF6801"/>
            </a:solidFill>
            <a:miter lim="800000"/>
            <a:headEnd/>
            <a:tailEnd/>
          </a:ln>
        </p:spPr>
        <p:txBody>
          <a:bodyPr bIns="64008" anchor="ctr"/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Policyholder Surplus is the industry’s financial cushion against large insured events, periods of economic stress and financial market volatility.  It is also a source of capital to underwrite new risks.</a:t>
            </a:r>
          </a:p>
        </p:txBody>
      </p:sp>
      <p:sp>
        <p:nvSpPr>
          <p:cNvPr id="17" name="PPTShape_2"/>
          <p:cNvSpPr>
            <a:spLocks noChangeArrowheads="1"/>
          </p:cNvSpPr>
          <p:nvPr/>
        </p:nvSpPr>
        <p:spPr bwMode="blackWhite">
          <a:xfrm>
            <a:off x="6524827" y="54060"/>
            <a:ext cx="3978888" cy="1818461"/>
          </a:xfrm>
          <a:prstGeom prst="wedgeRectCallout">
            <a:avLst>
              <a:gd name="adj1" fmla="val 59315"/>
              <a:gd name="adj2" fmla="val 37986"/>
            </a:avLst>
          </a:prstGeom>
          <a:solidFill>
            <a:srgbClr val="FF0000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P/C insurance industry entered the COVID-19 pandemic from a position of strength and was able to withstand the 9.0% surplus decline in Q1 2020 (far less than during the Financial Crisis). 2020 ended with record surplus. 2021 will likely set another new record, reaching $1 trillion for the first time.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8737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0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0776" grpId="0" animBg="1"/>
      <p:bldP spid="19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122434"/>
            <a:ext cx="7954027" cy="104279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en-US" sz="3000" kern="0" dirty="0">
                <a:solidFill>
                  <a:srgbClr val="225A7A"/>
                </a:solidFill>
                <a:latin typeface="Arial" panose="020B0604020202020204" pitchFamily="34" charset="0"/>
              </a:rPr>
              <a:t>Net Premium Growth (All P/C Lines): Annual Change, 1971–2021F</a:t>
            </a:r>
            <a:endParaRPr lang="en-US" altLang="en-US" dirty="0">
              <a:solidFill>
                <a:srgbClr val="225A7A"/>
              </a:solidFill>
            </a:endParaRPr>
          </a:p>
        </p:txBody>
      </p:sp>
      <p:sp>
        <p:nvSpPr>
          <p:cNvPr id="140293" name="Rectangle 6"/>
          <p:cNvSpPr>
            <a:spLocks noChangeArrowheads="1"/>
          </p:cNvSpPr>
          <p:nvPr/>
        </p:nvSpPr>
        <p:spPr bwMode="auto">
          <a:xfrm>
            <a:off x="2436203" y="1679037"/>
            <a:ext cx="607703" cy="3710680"/>
          </a:xfrm>
          <a:prstGeom prst="rect">
            <a:avLst/>
          </a:prstGeom>
          <a:solidFill>
            <a:srgbClr val="225A7A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0294" name="Rectangle 15"/>
          <p:cNvSpPr>
            <a:spLocks noChangeArrowheads="1"/>
          </p:cNvSpPr>
          <p:nvPr/>
        </p:nvSpPr>
        <p:spPr bwMode="auto">
          <a:xfrm>
            <a:off x="3921283" y="1648942"/>
            <a:ext cx="585925" cy="3754437"/>
          </a:xfrm>
          <a:prstGeom prst="rect">
            <a:avLst/>
          </a:prstGeom>
          <a:solidFill>
            <a:srgbClr val="225A7A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0295" name="Rectangle 16"/>
          <p:cNvSpPr>
            <a:spLocks noChangeArrowheads="1"/>
          </p:cNvSpPr>
          <p:nvPr/>
        </p:nvSpPr>
        <p:spPr bwMode="auto">
          <a:xfrm>
            <a:off x="6526977" y="1633418"/>
            <a:ext cx="558995" cy="3754438"/>
          </a:xfrm>
          <a:prstGeom prst="rect">
            <a:avLst/>
          </a:prstGeom>
          <a:solidFill>
            <a:srgbClr val="225A7A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0298" name="Rectangle 5"/>
          <p:cNvSpPr>
            <a:spLocks noChangeArrowheads="1"/>
          </p:cNvSpPr>
          <p:nvPr/>
        </p:nvSpPr>
        <p:spPr bwMode="black">
          <a:xfrm>
            <a:off x="1147763" y="1267081"/>
            <a:ext cx="8221662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14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14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14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14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143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225A7A"/>
                </a:solidFill>
              </a:rPr>
              <a:t>(Percent)</a:t>
            </a:r>
          </a:p>
        </p:txBody>
      </p:sp>
      <p:sp>
        <p:nvSpPr>
          <p:cNvPr id="140299" name="Text Box 10"/>
          <p:cNvSpPr txBox="1">
            <a:spLocks noChangeArrowheads="1"/>
          </p:cNvSpPr>
          <p:nvPr/>
        </p:nvSpPr>
        <p:spPr bwMode="auto">
          <a:xfrm>
            <a:off x="2203095" y="1426093"/>
            <a:ext cx="1066800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1975-78</a:t>
            </a:r>
          </a:p>
        </p:txBody>
      </p:sp>
      <p:sp>
        <p:nvSpPr>
          <p:cNvPr id="140300" name="Text Box 11"/>
          <p:cNvSpPr txBox="1">
            <a:spLocks noChangeArrowheads="1"/>
          </p:cNvSpPr>
          <p:nvPr/>
        </p:nvSpPr>
        <p:spPr bwMode="auto">
          <a:xfrm>
            <a:off x="3688713" y="1374238"/>
            <a:ext cx="1066800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1984-87</a:t>
            </a:r>
          </a:p>
        </p:txBody>
      </p:sp>
      <p:sp>
        <p:nvSpPr>
          <p:cNvPr id="140301" name="Text Box 12"/>
          <p:cNvSpPr txBox="1">
            <a:spLocks noChangeArrowheads="1"/>
          </p:cNvSpPr>
          <p:nvPr/>
        </p:nvSpPr>
        <p:spPr bwMode="auto">
          <a:xfrm>
            <a:off x="6263052" y="1391450"/>
            <a:ext cx="1066800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2000-03</a:t>
            </a:r>
          </a:p>
        </p:txBody>
      </p:sp>
      <p:sp>
        <p:nvSpPr>
          <p:cNvPr id="140302" name="Rectangle 13"/>
          <p:cNvSpPr>
            <a:spLocks noChangeArrowheads="1"/>
          </p:cNvSpPr>
          <p:nvPr/>
        </p:nvSpPr>
        <p:spPr bwMode="auto">
          <a:xfrm>
            <a:off x="-48355" y="6339888"/>
            <a:ext cx="9668215" cy="59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5760" tIns="0" rIns="0" bIns="13716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6801"/>
              </a:buClr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0000"/>
              </a:lnSpc>
              <a:buClr>
                <a:srgbClr val="FF6801"/>
              </a:buClr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* **Pre/Post-COVID-19 forecast from A.M. Best Review &amp; Preview (Feb. 2020, 2021). NOTE:  Shaded areas denote “hard market” periods</a:t>
            </a:r>
          </a:p>
          <a:p>
            <a:pPr>
              <a:lnSpc>
                <a:spcPct val="90000"/>
              </a:lnSpc>
              <a:buClr>
                <a:srgbClr val="FF6801"/>
              </a:buClr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Sources: A.M. Best (1971-2013, 2021F), ISO (2014-19); Risk &amp; Uncertainty Management Center, Univ. of South Carolina</a:t>
            </a:r>
          </a:p>
        </p:txBody>
      </p:sp>
      <p:sp>
        <p:nvSpPr>
          <p:cNvPr id="2034702" name="AutoShape 14"/>
          <p:cNvSpPr>
            <a:spLocks noChangeArrowheads="1"/>
          </p:cNvSpPr>
          <p:nvPr/>
        </p:nvSpPr>
        <p:spPr bwMode="blackWhite">
          <a:xfrm>
            <a:off x="5258594" y="1729950"/>
            <a:ext cx="3271420" cy="1156957"/>
          </a:xfrm>
          <a:prstGeom prst="wedgeRectCallout">
            <a:avLst>
              <a:gd name="adj1" fmla="val 32939"/>
              <a:gd name="adj2" fmla="val 275375"/>
            </a:avLst>
          </a:prstGeom>
          <a:gradFill rotWithShape="1">
            <a:gsLst>
              <a:gs pos="0">
                <a:srgbClr val="00628E"/>
              </a:gs>
              <a:gs pos="100000">
                <a:srgbClr val="173C51"/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tIns="91440" bIns="9144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Net Written Premiums Fell 0.7% in 2007 (First Decline Since 1943) by 2.0% in 2008, and 4.2% in 2009, the First 3-Year Decline Since 1930-33.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blackWhite">
          <a:xfrm>
            <a:off x="10018291" y="154383"/>
            <a:ext cx="1607031" cy="3568794"/>
          </a:xfrm>
          <a:prstGeom prst="wedgeRectCallout">
            <a:avLst>
              <a:gd name="adj1" fmla="val -43651"/>
              <a:gd name="adj2" fmla="val 75924"/>
            </a:avLst>
          </a:prstGeom>
          <a:gradFill rotWithShape="1">
            <a:gsLst>
              <a:gs pos="98000">
                <a:srgbClr val="FFCC66"/>
              </a:gs>
              <a:gs pos="100000">
                <a:schemeClr val="tx2">
                  <a:gamma/>
                  <a:shade val="66275"/>
                  <a:invGamma/>
                </a:schemeClr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2021F: 4.6%*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2020: 1.8%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2020:Q3: 3.1%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2019: 3.6%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2018: 10.8%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2017: 4.6%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2016: 2.7%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2015: 3.5%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2014: 4.2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2013: 4.4%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Arial "/>
              </a:rPr>
              <a:t>2012: +4.2%</a:t>
            </a:r>
            <a:endParaRPr lang="en-US" sz="1600" b="1" dirty="0">
              <a:solidFill>
                <a:srgbClr val="FFFFFF"/>
              </a:solidFill>
              <a:latin typeface="Arial 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blackWhite">
          <a:xfrm>
            <a:off x="10070926" y="4924319"/>
            <a:ext cx="2028972" cy="1221508"/>
          </a:xfrm>
          <a:prstGeom prst="rect">
            <a:avLst/>
          </a:prstGeom>
          <a:gradFill rotWithShape="1">
            <a:gsLst>
              <a:gs pos="100000">
                <a:srgbClr val="00628E"/>
              </a:gs>
              <a:gs pos="100000">
                <a:schemeClr val="accent1">
                  <a:gamma/>
                  <a:shade val="66275"/>
                  <a:invGamma/>
                </a:schemeClr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tIns="91440" bIns="91440" anchor="ctr"/>
          <a:lstStyle/>
          <a:p>
            <a:pPr lvl="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1600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2020 Outlook</a:t>
            </a:r>
            <a:endParaRPr lang="en-US" sz="16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Pre-COVID: 3.8%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Actual: 1.8%**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585" y="6384739"/>
            <a:ext cx="829087" cy="180740"/>
          </a:xfrm>
          <a:prstGeom prst="rect">
            <a:avLst/>
          </a:prstGeom>
        </p:spPr>
      </p:pic>
      <p:sp>
        <p:nvSpPr>
          <p:cNvPr id="20" name="Rectangle 110"/>
          <p:cNvSpPr txBox="1">
            <a:spLocks noGrp="1" noChangeArrowheads="1"/>
          </p:cNvSpPr>
          <p:nvPr/>
        </p:nvSpPr>
        <p:spPr bwMode="auto">
          <a:xfrm>
            <a:off x="9525604" y="6578799"/>
            <a:ext cx="447675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639D9B5F-559B-48DF-948C-6A18938E9521}" type="slidenum">
              <a:rPr lang="en-US" sz="9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4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883120"/>
              </p:ext>
            </p:extLst>
          </p:nvPr>
        </p:nvGraphicFramePr>
        <p:xfrm>
          <a:off x="1147763" y="1938780"/>
          <a:ext cx="9022656" cy="455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2" name="Chart" r:id="rId5" imgW="8601123" imgH="4552864" progId="MSGraph.Chart.8">
                  <p:embed followColorScheme="full"/>
                </p:oleObj>
              </mc:Choice>
              <mc:Fallback>
                <p:oleObj name="Chart" r:id="rId5" imgW="8601123" imgH="4552864" progId="MSGraph.Chart.8">
                  <p:embed followColorScheme="full"/>
                  <p:pic>
                    <p:nvPicPr>
                      <p:cNvPr id="140296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147763" y="1938780"/>
                        <a:ext cx="9022656" cy="4554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9525604" y="1580301"/>
            <a:ext cx="461666" cy="3823077"/>
          </a:xfrm>
          <a:prstGeom prst="rect">
            <a:avLst/>
          </a:prstGeom>
          <a:solidFill>
            <a:srgbClr val="225A7A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9571898" y="4924319"/>
            <a:ext cx="415372" cy="383828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4702" grpId="0" animBg="1"/>
      <p:bldP spid="1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084365" y="1172513"/>
            <a:ext cx="1043609" cy="5083200"/>
          </a:xfrm>
          <a:prstGeom prst="rect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COVID’s Impact on NPW Growth for Largest P/C Lines: 2020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alt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cs typeface="Arial" charset="0"/>
              </a:rPr>
              <a:t>Percent Change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*Inland Marine figure is DPW though first 9-months of 2020 (A.M. Best).</a:t>
            </a:r>
          </a:p>
          <a:p>
            <a:pPr lvl="0" fontAlgn="base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</a:pP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Sources: NAIC Annual Statement data, NCCI; Risk and Uncertainty Management Center, Univ. of South Carolina.</a:t>
            </a:r>
          </a:p>
          <a:p>
            <a:endParaRPr 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123032"/>
              </p:ext>
            </p:extLst>
          </p:nvPr>
        </p:nvGraphicFramePr>
        <p:xfrm>
          <a:off x="392485" y="1775096"/>
          <a:ext cx="11233175" cy="4480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8" name="Chart" r:id="rId4" imgW="9420241" imgH="3753021" progId="MSGraph.Chart.8">
                  <p:embed followColorScheme="full"/>
                </p:oleObj>
              </mc:Choice>
              <mc:Fallback>
                <p:oleObj name="Chart" r:id="rId4" imgW="9420241" imgH="3753021" progId="MSGraph.Chart.8">
                  <p:embed followColorScheme="full"/>
                  <p:pic>
                    <p:nvPicPr>
                      <p:cNvPr id="553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392485" y="1775096"/>
                        <a:ext cx="11233175" cy="4480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26"/>
          <p:cNvSpPr>
            <a:spLocks noChangeArrowheads="1"/>
          </p:cNvSpPr>
          <p:nvPr/>
        </p:nvSpPr>
        <p:spPr bwMode="blackWhite">
          <a:xfrm>
            <a:off x="1471815" y="1770271"/>
            <a:ext cx="2422071" cy="1214816"/>
          </a:xfrm>
          <a:prstGeom prst="wedgeRectCallout">
            <a:avLst>
              <a:gd name="adj1" fmla="val -33247"/>
              <a:gd name="adj2" fmla="val 119214"/>
            </a:avLst>
          </a:prstGeom>
          <a:gradFill rotWithShape="1">
            <a:gsLst>
              <a:gs pos="0">
                <a:srgbClr val="225A7A"/>
              </a:gs>
              <a:gs pos="100000">
                <a:srgbClr val="225A7A">
                  <a:gamma/>
                  <a:shade val="66275"/>
                  <a:invGamma/>
                </a:srgbClr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Workers Comp, Inland Marine and PP Auto Liability have experienced the largest decline in DPW</a:t>
            </a:r>
          </a:p>
        </p:txBody>
      </p:sp>
      <p:sp>
        <p:nvSpPr>
          <p:cNvPr id="8" name="AutoShape 26"/>
          <p:cNvSpPr>
            <a:spLocks noChangeArrowheads="1"/>
          </p:cNvSpPr>
          <p:nvPr/>
        </p:nvSpPr>
        <p:spPr bwMode="blackWhite">
          <a:xfrm>
            <a:off x="2242515" y="4623336"/>
            <a:ext cx="1651371" cy="561497"/>
          </a:xfrm>
          <a:prstGeom prst="wedgeRectCallout">
            <a:avLst>
              <a:gd name="adj1" fmla="val -77822"/>
              <a:gd name="adj2" fmla="val -23713"/>
            </a:avLst>
          </a:prstGeom>
          <a:solidFill>
            <a:srgbClr val="C00000"/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Down $4.2B </a:t>
            </a:r>
          </a:p>
        </p:txBody>
      </p:sp>
      <p:sp>
        <p:nvSpPr>
          <p:cNvPr id="9" name="AutoShape 26"/>
          <p:cNvSpPr>
            <a:spLocks noChangeArrowheads="1"/>
          </p:cNvSpPr>
          <p:nvPr/>
        </p:nvSpPr>
        <p:spPr bwMode="blackWhite">
          <a:xfrm>
            <a:off x="4057171" y="1172513"/>
            <a:ext cx="2719186" cy="1352958"/>
          </a:xfrm>
          <a:prstGeom prst="wedgeRectCallout">
            <a:avLst>
              <a:gd name="adj1" fmla="val -49637"/>
              <a:gd name="adj2" fmla="val 156103"/>
            </a:avLst>
          </a:prstGeom>
          <a:gradFill rotWithShape="1">
            <a:gsLst>
              <a:gs pos="0">
                <a:srgbClr val="225A7A"/>
              </a:gs>
              <a:gs pos="100000">
                <a:srgbClr val="225A7A">
                  <a:gamma/>
                  <a:shade val="66275"/>
                  <a:invGamma/>
                </a:srgbClr>
              </a:gs>
            </a:gsLst>
            <a:lin ang="5400000" scaled="1"/>
          </a:gra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Personal Auto insurers returned $8B to policyholders in 2020, but net change in NPW was just $4.2B (same as WC)</a:t>
            </a:r>
          </a:p>
        </p:txBody>
      </p:sp>
      <p:sp>
        <p:nvSpPr>
          <p:cNvPr id="10" name="Rectangle 110"/>
          <p:cNvSpPr txBox="1">
            <a:spLocks noGrp="1" noChangeArrowheads="1"/>
          </p:cNvSpPr>
          <p:nvPr/>
        </p:nvSpPr>
        <p:spPr bwMode="auto">
          <a:xfrm>
            <a:off x="392485" y="6591574"/>
            <a:ext cx="11355015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639D9B5F-559B-48DF-948C-6A18938E9521}" type="slidenum">
              <a:rPr lang="en-US" sz="900" smtClean="0">
                <a:solidFill>
                  <a:schemeClr val="bg1">
                    <a:lumMod val="50000"/>
                  </a:schemeClr>
                </a:solidFill>
              </a:rPr>
              <a:pPr algn="ct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9</a:t>
            </a:fld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d816a7d-974e-4f1a-9550-52aea7948b6c"/>
  <p:tag name="ARTICULATE_SLIDE_NAV" val="48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P/C Insurance Industry Combined Ratio"/>
  <p:tag name="ARTICULATE_SLIDE_GUID" val="d597db85-55e1-4188-b89d-d656c2dd132a"/>
  <p:tag name="ARTICULATE_SLIDE_NAV" val="52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heme/theme1.xml><?xml version="1.0" encoding="utf-8"?>
<a:theme xmlns:a="http://schemas.openxmlformats.org/drawingml/2006/main" name="Construction 2020 Widescreen">
  <a:themeElements>
    <a:clrScheme name="Custom 2">
      <a:dk1>
        <a:sysClr val="windowText" lastClr="000000"/>
      </a:dk1>
      <a:lt1>
        <a:sysClr val="window" lastClr="FFFFFF"/>
      </a:lt1>
      <a:dk2>
        <a:srgbClr val="002E42"/>
      </a:dk2>
      <a:lt2>
        <a:srgbClr val="0C4751"/>
      </a:lt2>
      <a:accent1>
        <a:srgbClr val="47C5CA"/>
      </a:accent1>
      <a:accent2>
        <a:srgbClr val="BBD531"/>
      </a:accent2>
      <a:accent3>
        <a:srgbClr val="32CD32"/>
      </a:accent3>
      <a:accent4>
        <a:srgbClr val="BBD531"/>
      </a:accent4>
      <a:accent5>
        <a:srgbClr val="EB8300"/>
      </a:accent5>
      <a:accent6>
        <a:srgbClr val="EC232A"/>
      </a:accent6>
      <a:hlink>
        <a:srgbClr val="3D7E77"/>
      </a:hlink>
      <a:folHlink>
        <a:srgbClr val="5F006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truction 2020 Widescreen" id="{A5760363-70C9-44DF-88C5-DB2E03993B54}" vid="{83DD959B-5668-4339-90E7-723899A2F4B3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EEC100"/>
      </a:dk2>
      <a:lt2>
        <a:srgbClr val="6FCAEF"/>
      </a:lt2>
      <a:accent1>
        <a:srgbClr val="225A7A"/>
      </a:accent1>
      <a:accent2>
        <a:srgbClr val="FF6801"/>
      </a:accent2>
      <a:accent3>
        <a:srgbClr val="FFFFFF"/>
      </a:accent3>
      <a:accent4>
        <a:srgbClr val="000000"/>
      </a:accent4>
      <a:accent5>
        <a:srgbClr val="ABB5BE"/>
      </a:accent5>
      <a:accent6>
        <a:srgbClr val="E75E01"/>
      </a:accent6>
      <a:hlink>
        <a:srgbClr val="339966"/>
      </a:hlink>
      <a:folHlink>
        <a:srgbClr val="A5002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黑体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宋体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336699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2376BD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1067B5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1067B5"/>
        </a:dk2>
        <a:lt2>
          <a:srgbClr val="808080"/>
        </a:lt2>
        <a:accent1>
          <a:srgbClr val="0A2E4E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ADB2"/>
        </a:accent5>
        <a:accent6>
          <a:srgbClr val="8AB900"/>
        </a:accent6>
        <a:hlink>
          <a:srgbClr val="66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7c52bf00-6ed1-496c-a2c5-492f90318a32" Name="AD_HOC" ContentType="XML" MajorVersion="0" MinorVersion="1" isLocalCopy="False" IsBaseObject="False" DataSourceId="505d13df-4058-4c01-9340-62f8871dec21" DataSourceMajorVersion="0" DataSourceMinorVersion="1"/>
</file>

<file path=customXml/item2.xml><?xml version="1.0" encoding="utf-8"?>
<VariableListDefinition name="AD_HOC" displayName="AD_HOC" id="7c52bf00-6ed1-496c-a2c5-492f90318a32" isdomainofvalue="False" dataSourceId="505d13df-4058-4c01-9340-62f8871dec21"/>
</file>

<file path=customXml/item3.xml><?xml version="1.0" encoding="utf-8"?>
<VariableListDefinition name="Computed" displayName="Computed" id="7a46a8ee-8270-44c8-8c9f-0ea0e367f847" isdomainofvalue="False" dataSourceId="a61ce3cb-03de-4194-9369-3e98d81431d6"/>
</file>

<file path=customXml/item4.xml><?xml version="1.0" encoding="utf-8"?>
<VariableList UniqueId="7a46a8ee-8270-44c8-8c9f-0ea0e367f847" Name="Computed" ContentType="XML" MajorVersion="0" MinorVersion="1" isLocalCopy="False" IsBaseObject="False" DataSourceId="a61ce3cb-03de-4194-9369-3e98d81431d6" DataSourceMajorVersion="0" DataSourceMinorVersion="1"/>
</file>

<file path=customXml/item5.xml><?xml version="1.0" encoding="utf-8"?>
<VariableList UniqueId="ae93d8af-65e1-4cfd-9878-aafd9f4e95bf" Name="System" ContentType="XML" MajorVersion="0" MinorVersion="1" isLocalCopy="False" IsBaseObject="False" DataSourceId="0a0bf898-6b69-4243-bbbf-ff84b3e05500" DataSourceMajorVersion="0" DataSourceMinorVersion="1"/>
</file>

<file path=customXml/item6.xml><?xml version="1.0" encoding="utf-8"?>
<AllExternalAdhocVariableMappings/>
</file>

<file path=customXml/item7.xml><?xml version="1.0" encoding="utf-8"?>
<VariableListDefinition name="System" displayName="System" id="ae93d8af-65e1-4cfd-9878-aafd9f4e95bf" isdomainofvalue="False" dataSourceId="0a0bf898-6b69-4243-bbbf-ff84b3e05500"/>
</file>

<file path=customXml/itemProps1.xml><?xml version="1.0" encoding="utf-8"?>
<ds:datastoreItem xmlns:ds="http://schemas.openxmlformats.org/officeDocument/2006/customXml" ds:itemID="{98394253-93E5-4A05-9F35-CC48BF86E232}">
  <ds:schemaRefs/>
</ds:datastoreItem>
</file>

<file path=customXml/itemProps2.xml><?xml version="1.0" encoding="utf-8"?>
<ds:datastoreItem xmlns:ds="http://schemas.openxmlformats.org/officeDocument/2006/customXml" ds:itemID="{7D09A85E-82DD-4235-B305-C8E992052575}">
  <ds:schemaRefs/>
</ds:datastoreItem>
</file>

<file path=customXml/itemProps3.xml><?xml version="1.0" encoding="utf-8"?>
<ds:datastoreItem xmlns:ds="http://schemas.openxmlformats.org/officeDocument/2006/customXml" ds:itemID="{9BF6542D-8E08-4B80-BF1A-13E43483C2D1}">
  <ds:schemaRefs/>
</ds:datastoreItem>
</file>

<file path=customXml/itemProps4.xml><?xml version="1.0" encoding="utf-8"?>
<ds:datastoreItem xmlns:ds="http://schemas.openxmlformats.org/officeDocument/2006/customXml" ds:itemID="{92B3BE4A-F218-4ACC-A009-3C0BD01243E7}">
  <ds:schemaRefs/>
</ds:datastoreItem>
</file>

<file path=customXml/itemProps5.xml><?xml version="1.0" encoding="utf-8"?>
<ds:datastoreItem xmlns:ds="http://schemas.openxmlformats.org/officeDocument/2006/customXml" ds:itemID="{829C8ADC-795D-4AFC-A83B-83652B391565}">
  <ds:schemaRefs/>
</ds:datastoreItem>
</file>

<file path=customXml/itemProps6.xml><?xml version="1.0" encoding="utf-8"?>
<ds:datastoreItem xmlns:ds="http://schemas.openxmlformats.org/officeDocument/2006/customXml" ds:itemID="{94D2BB27-A0F7-414A-9543-A69BC97FD564}">
  <ds:schemaRefs/>
</ds:datastoreItem>
</file>

<file path=customXml/itemProps7.xml><?xml version="1.0" encoding="utf-8"?>
<ds:datastoreItem xmlns:ds="http://schemas.openxmlformats.org/officeDocument/2006/customXml" ds:itemID="{A98762D1-120B-4C1A-AF6D-283A07E816D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Construction 2020 Widescreen</Template>
  <TotalTime>15430</TotalTime>
  <Words>3228</Words>
  <Application>Microsoft Office PowerPoint</Application>
  <PresentationFormat>Widescreen</PresentationFormat>
  <Paragraphs>405</Paragraphs>
  <Slides>51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0" baseType="lpstr">
      <vt:lpstr>Arial</vt:lpstr>
      <vt:lpstr>Arial </vt:lpstr>
      <vt:lpstr>Arial Narrow</vt:lpstr>
      <vt:lpstr>Calibri</vt:lpstr>
      <vt:lpstr>Calibri Light</vt:lpstr>
      <vt:lpstr>Cambria</vt:lpstr>
      <vt:lpstr>Century Gothic</vt:lpstr>
      <vt:lpstr>Gill Sans</vt:lpstr>
      <vt:lpstr>Nunito</vt:lpstr>
      <vt:lpstr>Nunito Light</vt:lpstr>
      <vt:lpstr>nyt-cheltenham</vt:lpstr>
      <vt:lpstr>Poppins</vt:lpstr>
      <vt:lpstr>Raleway</vt:lpstr>
      <vt:lpstr>Segoe UI</vt:lpstr>
      <vt:lpstr>Verdana</vt:lpstr>
      <vt:lpstr>Wingdings</vt:lpstr>
      <vt:lpstr>Construction 2020 Widescreen</vt:lpstr>
      <vt:lpstr>Default Design</vt:lpstr>
      <vt:lpstr>Chart</vt:lpstr>
      <vt:lpstr>State of the Public Entity Insurance Market &amp; Evolving Risks </vt:lpstr>
      <vt:lpstr>Presentation Overview</vt:lpstr>
      <vt:lpstr>PowerPoint Presentation</vt:lpstr>
      <vt:lpstr>Key Industry Metrics</vt:lpstr>
      <vt:lpstr>PowerPoint Presentation</vt:lpstr>
      <vt:lpstr>Q3 2021 U.S. commercial insurance prices grew again in the third quarter</vt:lpstr>
      <vt:lpstr>Policyholder Surplus (Capacity),  2006:Q4–2020:Q4E and 2021F*</vt:lpstr>
      <vt:lpstr>Net Premium Growth (All P/C Lines): Annual Change, 1971–2021F</vt:lpstr>
      <vt:lpstr>COVID’s Impact on NPW Growth for Largest P/C Lines: 2020</vt:lpstr>
      <vt:lpstr>Change in Commercial Rate Renewals,  by Line: 2021:Q2</vt:lpstr>
      <vt:lpstr>P/C Industry Net Income After Taxes, 1991–2021:Q1*</vt:lpstr>
      <vt:lpstr>P/C Insurance Industry Combined Ratio, 2001-2021F**</vt:lpstr>
      <vt:lpstr>Take Aways </vt:lpstr>
      <vt:lpstr>Impact of Natural Catastrophes</vt:lpstr>
      <vt:lpstr>Insured CAT losses since 1970</vt:lpstr>
      <vt:lpstr>PowerPoint Presentation</vt:lpstr>
      <vt:lpstr>PowerPoint Presentation</vt:lpstr>
      <vt:lpstr>PowerPoint Presentation</vt:lpstr>
      <vt:lpstr>Insured CAT Losses</vt:lpstr>
      <vt:lpstr>Climate Change &amp; Catastrophic Loss</vt:lpstr>
      <vt:lpstr>Hurricanes</vt:lpstr>
      <vt:lpstr>2021 Hurricane Season</vt:lpstr>
      <vt:lpstr>Top 20 Most Costly Disasters in U.S. History</vt:lpstr>
      <vt:lpstr>Wildfires</vt:lpstr>
      <vt:lpstr>Wildfires</vt:lpstr>
      <vt:lpstr>Droughts</vt:lpstr>
      <vt:lpstr>Droughts &amp; Desalination</vt:lpstr>
      <vt:lpstr>Earthquakes </vt:lpstr>
      <vt:lpstr>How was 2021? </vt:lpstr>
      <vt:lpstr>Take Aways  </vt:lpstr>
      <vt:lpstr>PowerPoint Presentation</vt:lpstr>
      <vt:lpstr>The Landscape</vt:lpstr>
      <vt:lpstr>What are Risk Manager’s Concerns?</vt:lpstr>
      <vt:lpstr>Societal Views Affect Businesses and  Bring About New Risk</vt:lpstr>
      <vt:lpstr>Workplace Interruptions Every Day</vt:lpstr>
      <vt:lpstr>Changing Liability Landscape: “Nuclear Outcomes”</vt:lpstr>
      <vt:lpstr>Social Inflation, a continued trend</vt:lpstr>
      <vt:lpstr>Median Cost of Single Fatality</vt:lpstr>
      <vt:lpstr>Homelessness in America</vt:lpstr>
      <vt:lpstr>Mass Shootings</vt:lpstr>
      <vt:lpstr>Cyber Facts</vt:lpstr>
      <vt:lpstr>Multi-Factor Authentication &amp; Phishing</vt:lpstr>
      <vt:lpstr>Aging Infrastructure - 2021</vt:lpstr>
      <vt:lpstr>Aging Infrastructure – 2022 </vt:lpstr>
      <vt:lpstr>Take Aways </vt:lpstr>
      <vt:lpstr>PowerPoint Presentation</vt:lpstr>
      <vt:lpstr>Liability Renewal Outlook</vt:lpstr>
      <vt:lpstr>Property Renewal Outlook</vt:lpstr>
      <vt:lpstr>Cyber Renewal Outlook</vt:lpstr>
      <vt:lpstr>Parting Thoughts</vt:lpstr>
      <vt:lpstr>Thank you!   Questions?  Please contact us if you would like a copy of this presentation. </vt:lpstr>
    </vt:vector>
  </TitlesOfParts>
  <Company>Alliant Insurance Services,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Juarez</dc:creator>
  <cp:lastModifiedBy>Seth Cole</cp:lastModifiedBy>
  <cp:revision>666</cp:revision>
  <cp:lastPrinted>2021-01-06T01:37:14Z</cp:lastPrinted>
  <dcterms:created xsi:type="dcterms:W3CDTF">2020-04-08T22:55:27Z</dcterms:created>
  <dcterms:modified xsi:type="dcterms:W3CDTF">2022-01-29T19:49:48Z</dcterms:modified>
</cp:coreProperties>
</file>